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7" r:id="rId10"/>
    <p:sldId id="260" r:id="rId11"/>
    <p:sldId id="268" r:id="rId12"/>
    <p:sldId id="269" r:id="rId13"/>
    <p:sldId id="261" r:id="rId14"/>
    <p:sldId id="270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71" r:id="rId23"/>
    <p:sldId id="281" r:id="rId24"/>
    <p:sldId id="272" r:id="rId25"/>
    <p:sldId id="282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061" autoAdjust="0"/>
  </p:normalViewPr>
  <p:slideViewPr>
    <p:cSldViewPr snapToGrid="0">
      <p:cViewPr>
        <p:scale>
          <a:sx n="100" d="100"/>
          <a:sy n="100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AEB9F-3260-4FB9-AC3F-6266CC4E3B19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E1B09-50A4-43CE-83AC-7645CA30F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55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https://github.com/YoungHyeon1/EmbeddedProject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E1B09-50A4-43CE-83AC-7645CA30F7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1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199DE-06B9-9E32-E9EA-8FBCAC9FB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97983-B25D-FBB9-BCC7-94B3ED64A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7465D-EEA9-F021-1820-26E751FE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08A9F-4415-726D-2EF8-F7300428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4C3FF-E028-8F56-0F85-C7355AA5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9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98B98-4F52-1CBA-48A3-D1074A76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F0E56F-39F3-980C-16BE-9478FCDFB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CC10F-EE4F-0A7E-4FE9-106E1089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FAD65-F2B6-DEE9-E656-6F2E3505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B9C6A-BB16-7A26-55E7-D43D09C1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0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C4A8D6-5525-C741-A92F-90BEB299C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9725AC-A123-A990-4339-01579F612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E5759-13DB-8F79-B4DA-31CC5D70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0EA4F-7682-7E66-975A-15994D5D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6FE8D-AAEF-96C9-DB58-35F2C8A4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6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8EEF3-90FB-65EF-BABF-5148ACFF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3EEF4-B306-E9AA-6BEB-2DFCD8FF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1CA7-B055-DE5F-FB7B-78DCF8CA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7A583-EE8E-CCB7-2175-12FE9554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16DD6-EAD4-C850-4052-B5342928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2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DC1D3-8490-3930-972D-D2DDDD26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E6D23-56A1-227C-6753-59587436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BCFE5-BA2D-9B2A-01E6-440F580E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E57C9-135E-13A2-8330-477250C7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B9D52-9CF8-87A6-4F5D-F89A793E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4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02B5-4904-033E-24D6-D12D04DA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78406-8A14-95F2-318D-5A57F088E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CD7998-1CB1-5BB9-18A8-6C6DD7C25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55E4D4-E3EA-0281-B0CE-17A5D46F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9B9EE-9857-15AC-8517-A01FFD5B2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07EB8-66C3-B9B4-69B3-2188606A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3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A5175-B5B8-A5C6-0C85-52D54D40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3FE00-275E-4D90-2B61-55B9825C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6E6121-9FE5-E8D5-AF69-14E858B8E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EE4DA1-3C07-BC09-A6FE-9411EAC68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411376-9398-FE0B-9DE1-C28094C4A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C484AA-D4E5-5DF3-B924-972F1B8E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B07F64-ACA0-99F9-3DAB-AD6179D4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36D8A1-723E-947F-2FA6-A3325E6E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5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1B4D6-3B2E-FAAC-0C04-098D9777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CB695B-7F13-57A9-F71D-83705EF4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1DF25F-6AD1-D15F-9770-068AB1CE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B724E0-0154-3BA3-3A19-92D06FC5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3D8BA3-6E2C-6E69-0A08-AF7A5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1586B-AA6A-B764-E3F3-7456995B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C3927-2C53-BA31-64D4-9E5C5132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3857D-3AE6-AC49-3A6F-98E3C05A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7A8A9-DEE1-249C-F017-C0230499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68B62A-4546-D790-1B79-CF1719AE1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7FF9A-6820-12DD-1CD5-1E3BA1A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F27649-3060-BD84-75FC-C66D8919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9144EB-3BEF-2892-7EF7-13E3887E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2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6EA8B-B2EC-F596-73C0-8C5C3062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F17507-6D4B-70BD-8B78-67635B4A1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992FD-680A-E02E-8A93-29948C21E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3BC51-6B94-6C8D-1984-5BC859BA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E0BDFE-FB02-4333-3AC4-1D7C3304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784C90-1003-E3DB-83C2-B8BB16DF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8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C1743F-F37E-DAA3-FC67-23B9BE1F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0C93F1-81CA-C029-D752-C9FACD4E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66BB6-65C5-5452-06D3-FAB3FD507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A72E-D845-4CAD-8F7B-DF8C1E21C49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27E4-3B87-F7C6-9F05-E50BA6F0A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908A9-26E7-82F5-03E3-2535B1687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DB8D-724F-45E4-9C19-677E85669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0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0B903BE2-9683-F97B-1397-99792160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" y="4545397"/>
            <a:ext cx="2576900" cy="23126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204E57-71B2-E029-511E-AE198F89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5090">
            <a:off x="617594" y="3525482"/>
            <a:ext cx="1956047" cy="19560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0F2131-ABF3-B546-D8A5-FA56219D88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742">
            <a:off x="1961601" y="5087909"/>
            <a:ext cx="1291443" cy="129144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45E157-B664-BA1B-9270-9B9275F7AD48}"/>
              </a:ext>
            </a:extLst>
          </p:cNvPr>
          <p:cNvGrpSpPr/>
          <p:nvPr/>
        </p:nvGrpSpPr>
        <p:grpSpPr>
          <a:xfrm>
            <a:off x="3484970" y="1701746"/>
            <a:ext cx="5812720" cy="1727254"/>
            <a:chOff x="2800107" y="1459468"/>
            <a:chExt cx="5812720" cy="17272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7D5A55-15C2-27F7-A20E-069340461D09}"/>
                </a:ext>
              </a:extLst>
            </p:cNvPr>
            <p:cNvSpPr txBox="1"/>
            <p:nvPr/>
          </p:nvSpPr>
          <p:spPr>
            <a:xfrm>
              <a:off x="4508562" y="1459468"/>
              <a:ext cx="22797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accent2">
                      <a:lumMod val="50000"/>
                      <a:alpha val="70000"/>
                    </a:schemeClr>
                  </a:solidFill>
                </a:rPr>
                <a:t>FLAG</a:t>
              </a:r>
              <a:endParaRPr lang="ko-KR" altLang="en-US" sz="6600" b="1" dirty="0">
                <a:solidFill>
                  <a:schemeClr val="accent2">
                    <a:lumMod val="50000"/>
                    <a:alpha val="7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115EA-35D7-B577-318A-C5DE35B6A5EB}"/>
                </a:ext>
              </a:extLst>
            </p:cNvPr>
            <p:cNvSpPr txBox="1"/>
            <p:nvPr/>
          </p:nvSpPr>
          <p:spPr>
            <a:xfrm>
              <a:off x="4554985" y="2382798"/>
              <a:ext cx="2688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Embedded Presentation</a:t>
              </a:r>
              <a:endParaRPr lang="ko-KR" altLang="en-US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1D975A9-E816-331A-2C08-6E8E0BB3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107" y="1485896"/>
              <a:ext cx="1700826" cy="17008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A39171-97A7-6DE3-78CC-DC4DFE3DA0A1}"/>
                </a:ext>
              </a:extLst>
            </p:cNvPr>
            <p:cNvSpPr txBox="1"/>
            <p:nvPr/>
          </p:nvSpPr>
          <p:spPr>
            <a:xfrm>
              <a:off x="4554985" y="2644681"/>
              <a:ext cx="4057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Digital</a:t>
              </a: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DoorLock</a:t>
              </a:r>
              <a:r>
                <a:rPr lang="en-US" altLang="ko-KR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Feature Implementation</a:t>
              </a:r>
              <a:endPara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75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1583BDE-1D8A-53FB-53FB-1DB537C39D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CA1A7C-46D1-C9AA-F98C-3FACBB2F2DA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265979-C9A1-072F-875B-9288CE2CAEE9}"/>
                </a:ext>
              </a:extLst>
            </p:cNvPr>
            <p:cNvSpPr/>
            <p:nvPr/>
          </p:nvSpPr>
          <p:spPr>
            <a:xfrm>
              <a:off x="1052946" y="1517073"/>
              <a:ext cx="3694545" cy="3823854"/>
            </a:xfrm>
            <a:prstGeom prst="ellipse">
              <a:avLst/>
            </a:prstGeom>
            <a:solidFill>
              <a:schemeClr val="bg1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03</a:t>
              </a:r>
              <a:endParaRPr lang="ko-KR" altLang="en-US" sz="138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E93D1B-D5D8-A12D-4B5D-FE5FA5EE7168}"/>
              </a:ext>
            </a:extLst>
          </p:cNvPr>
          <p:cNvSpPr txBox="1"/>
          <p:nvPr/>
        </p:nvSpPr>
        <p:spPr>
          <a:xfrm>
            <a:off x="5163277" y="2582614"/>
            <a:ext cx="609654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어플리케이션 개발 계획 및 규칙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ㆍ어플리케이션</a:t>
            </a:r>
            <a:r>
              <a:rPr lang="ko-KR" altLang="en-US" dirty="0">
                <a:solidFill>
                  <a:schemeClr val="bg1"/>
                </a:solidFill>
              </a:rPr>
              <a:t> 제작 계획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ㆍ어플리케이션</a:t>
            </a:r>
            <a:r>
              <a:rPr lang="ko-KR" altLang="en-US" dirty="0">
                <a:solidFill>
                  <a:schemeClr val="bg1"/>
                </a:solidFill>
              </a:rPr>
              <a:t> 프로토콜 규칙 작성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39111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03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어플리케이션 개발 및 공개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434867" y="22171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어플리케이션 제작 계획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976912" y="406383"/>
            <a:ext cx="4457955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>
            <a:extLst>
              <a:ext uri="{FF2B5EF4-FFF2-40B4-BE49-F238E27FC236}">
                <a16:creationId xmlns:a16="http://schemas.microsoft.com/office/drawing/2014/main" id="{750D29FC-0192-B80E-3CCE-1D1192E2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46" y="1767326"/>
            <a:ext cx="2208211" cy="3680457"/>
          </a:xfrm>
          <a:prstGeom prst="rect">
            <a:avLst/>
          </a:prstGeom>
          <a:noFill/>
          <a:ln w="19050" cap="rnd">
            <a:solidFill>
              <a:schemeClr val="accent2">
                <a:lumMod val="75000"/>
              </a:schemeClr>
            </a:solidFill>
            <a:prstDash val="solid"/>
            <a:miter/>
          </a:ln>
          <a:effectLst/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CF0F031-C842-310C-2AD9-DB251CEF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72" y="1767326"/>
            <a:ext cx="2208211" cy="3680457"/>
          </a:xfrm>
          <a:prstGeom prst="rect">
            <a:avLst/>
          </a:prstGeom>
          <a:noFill/>
          <a:ln w="19050" cap="rnd">
            <a:solidFill>
              <a:schemeClr val="accent2">
                <a:lumMod val="75000"/>
              </a:schemeClr>
            </a:solidFill>
            <a:prstDash val="solid"/>
            <a:miter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C864D63-A8DA-987A-8591-32A7646E2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98" y="1761622"/>
            <a:ext cx="2208211" cy="3686161"/>
          </a:xfrm>
          <a:prstGeom prst="rect">
            <a:avLst/>
          </a:prstGeom>
          <a:noFill/>
          <a:ln w="19050" cap="rnd">
            <a:solidFill>
              <a:schemeClr val="accent2">
                <a:lumMod val="75000"/>
              </a:schemeClr>
            </a:solidFill>
            <a:prstDash val="solid"/>
            <a:miter/>
          </a:ln>
          <a:effectLst/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4EAD39-B9F7-8881-7918-411E328D7B7F}"/>
              </a:ext>
            </a:extLst>
          </p:cNvPr>
          <p:cNvGrpSpPr/>
          <p:nvPr/>
        </p:nvGrpSpPr>
        <p:grpSpPr>
          <a:xfrm>
            <a:off x="9001194" y="914426"/>
            <a:ext cx="2926519" cy="5559726"/>
            <a:chOff x="9001194" y="914426"/>
            <a:chExt cx="2926519" cy="555972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B2AFB9-8B84-902F-7F86-2D9AE58DC513}"/>
                </a:ext>
              </a:extLst>
            </p:cNvPr>
            <p:cNvGrpSpPr/>
            <p:nvPr/>
          </p:nvGrpSpPr>
          <p:grpSpPr>
            <a:xfrm>
              <a:off x="9001194" y="914426"/>
              <a:ext cx="2926519" cy="3544053"/>
              <a:chOff x="9001194" y="1761622"/>
              <a:chExt cx="2926519" cy="354405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504EE77-DECF-968C-75C4-7D0C83827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194" y="1761622"/>
                <a:ext cx="2926519" cy="1646167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95D1606-32D0-D205-A5D3-4EBDB37BF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3309" y="3659508"/>
                <a:ext cx="1402290" cy="1646167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192E260-22ED-D34C-48B4-AA2DED39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65" y="5010149"/>
              <a:ext cx="1464003" cy="1464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476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03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어플리케이션 개발 및 공개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429783" y="22171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어플리케이션 프로토콜 규칙 작성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976912" y="406383"/>
            <a:ext cx="3452871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5B1011-97E8-833E-CC31-DE656B179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03693"/>
              </p:ext>
            </p:extLst>
          </p:nvPr>
        </p:nvGraphicFramePr>
        <p:xfrm>
          <a:off x="2729580" y="1480022"/>
          <a:ext cx="7398904" cy="1079162"/>
        </p:xfrm>
        <a:graphic>
          <a:graphicData uri="http://schemas.openxmlformats.org/drawingml/2006/table">
            <a:tbl>
              <a:tblPr/>
              <a:tblGrid>
                <a:gridCol w="924863">
                  <a:extLst>
                    <a:ext uri="{9D8B030D-6E8A-4147-A177-3AD203B41FA5}">
                      <a16:colId xmlns:a16="http://schemas.microsoft.com/office/drawing/2014/main" val="903017249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1148828531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3412278246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4225783001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203603764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2876931064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1741534521"/>
                    </a:ext>
                  </a:extLst>
                </a:gridCol>
                <a:gridCol w="924863">
                  <a:extLst>
                    <a:ext uri="{9D8B030D-6E8A-4147-A177-3AD203B41FA5}">
                      <a16:colId xmlns:a16="http://schemas.microsoft.com/office/drawing/2014/main" val="3900245585"/>
                    </a:ext>
                  </a:extLst>
                </a:gridCol>
              </a:tblGrid>
              <a:tr h="5395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4090"/>
                  </a:ext>
                </a:extLst>
              </a:tr>
              <a:tr h="5395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 개폐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온도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습도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세팅 모드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B0804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958094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373876E4-8FEE-C3EE-7983-D5425B72CB98}"/>
              </a:ext>
            </a:extLst>
          </p:cNvPr>
          <p:cNvGrpSpPr/>
          <p:nvPr/>
        </p:nvGrpSpPr>
        <p:grpSpPr>
          <a:xfrm>
            <a:off x="1690255" y="3000531"/>
            <a:ext cx="2299854" cy="3483395"/>
            <a:chOff x="1690255" y="3000531"/>
            <a:chExt cx="2299854" cy="348339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D1A5D60-E5AE-9A5B-2BA3-63A97CB1CA81}"/>
                </a:ext>
              </a:extLst>
            </p:cNvPr>
            <p:cNvSpPr/>
            <p:nvPr/>
          </p:nvSpPr>
          <p:spPr>
            <a:xfrm>
              <a:off x="1690255" y="3728499"/>
              <a:ext cx="2299854" cy="27554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6216FC0-90A1-9E64-FF4A-8094AD980B24}"/>
                </a:ext>
              </a:extLst>
            </p:cNvPr>
            <p:cNvGrpSpPr/>
            <p:nvPr/>
          </p:nvGrpSpPr>
          <p:grpSpPr>
            <a:xfrm>
              <a:off x="2074505" y="3000531"/>
              <a:ext cx="1477819" cy="1524000"/>
              <a:chOff x="1644071" y="2900218"/>
              <a:chExt cx="1477819" cy="15240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02D4C14-029D-0DBC-D140-E0A02EBF7C2E}"/>
                  </a:ext>
                </a:extLst>
              </p:cNvPr>
              <p:cNvSpPr/>
              <p:nvPr/>
            </p:nvSpPr>
            <p:spPr>
              <a:xfrm>
                <a:off x="1644071" y="2900218"/>
                <a:ext cx="1477819" cy="152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9A2965-C42F-890E-9F5F-9FBB293DB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2842" y="3187491"/>
                <a:ext cx="881393" cy="881393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C6ED0E-89F8-4A54-CFAD-84FBAD427D15}"/>
                </a:ext>
              </a:extLst>
            </p:cNvPr>
            <p:cNvSpPr txBox="1"/>
            <p:nvPr/>
          </p:nvSpPr>
          <p:spPr>
            <a:xfrm>
              <a:off x="1922302" y="4724744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OPEN  </a:t>
              </a:r>
              <a:r>
                <a:rPr lang="ko-KR" altLang="en-US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→ </a:t>
              </a:r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1</a:t>
              </a:r>
            </a:p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CLOSE </a:t>
              </a:r>
              <a:r>
                <a:rPr lang="ko-KR" altLang="en-US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→ </a:t>
              </a:r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0</a:t>
              </a:r>
              <a:endParaRPr lang="ko-KR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1F0440-8866-1906-CFC8-FE502F06A793}"/>
              </a:ext>
            </a:extLst>
          </p:cNvPr>
          <p:cNvGrpSpPr/>
          <p:nvPr/>
        </p:nvGrpSpPr>
        <p:grpSpPr>
          <a:xfrm>
            <a:off x="4101910" y="3019572"/>
            <a:ext cx="2299854" cy="3464354"/>
            <a:chOff x="4101910" y="3019572"/>
            <a:chExt cx="2299854" cy="346435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1DD5D4A-091E-F54D-B816-9D65E5684A4F}"/>
                </a:ext>
              </a:extLst>
            </p:cNvPr>
            <p:cNvSpPr/>
            <p:nvPr/>
          </p:nvSpPr>
          <p:spPr>
            <a:xfrm>
              <a:off x="4101910" y="3728499"/>
              <a:ext cx="2299854" cy="27554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B948D53-0A2F-1AB2-52D9-F06C36AC2AFC}"/>
                </a:ext>
              </a:extLst>
            </p:cNvPr>
            <p:cNvGrpSpPr/>
            <p:nvPr/>
          </p:nvGrpSpPr>
          <p:grpSpPr>
            <a:xfrm>
              <a:off x="4512927" y="3019572"/>
              <a:ext cx="1477819" cy="1524000"/>
              <a:chOff x="2259948" y="4677461"/>
              <a:chExt cx="1477819" cy="1524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3B2CD97-C357-37CA-7343-6211DB2BD340}"/>
                  </a:ext>
                </a:extLst>
              </p:cNvPr>
              <p:cNvSpPr/>
              <p:nvPr/>
            </p:nvSpPr>
            <p:spPr>
              <a:xfrm>
                <a:off x="2259948" y="4677461"/>
                <a:ext cx="1477819" cy="152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6A37034-F39C-0C8B-FF74-C5F3FAFA0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9329" y="4949933"/>
                <a:ext cx="979055" cy="97905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86B2CF-CC43-70CD-A3E5-FA191385E7C0}"/>
                </a:ext>
              </a:extLst>
            </p:cNvPr>
            <p:cNvSpPr txBox="1"/>
            <p:nvPr/>
          </p:nvSpPr>
          <p:spPr>
            <a:xfrm>
              <a:off x="4333955" y="4728990"/>
              <a:ext cx="1947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If Integer is</a:t>
              </a:r>
            </a:p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3 Digit, ÷10</a:t>
              </a:r>
              <a:endParaRPr lang="ko-KR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528C276-423B-3C29-11A3-104F3EA23B84}"/>
              </a:ext>
            </a:extLst>
          </p:cNvPr>
          <p:cNvGrpSpPr/>
          <p:nvPr/>
        </p:nvGrpSpPr>
        <p:grpSpPr>
          <a:xfrm>
            <a:off x="6540331" y="3038612"/>
            <a:ext cx="2299854" cy="3479345"/>
            <a:chOff x="6540331" y="3038612"/>
            <a:chExt cx="2299854" cy="34793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49AB0EF-7D26-B022-2504-BE7249B153E2}"/>
                </a:ext>
              </a:extLst>
            </p:cNvPr>
            <p:cNvSpPr/>
            <p:nvPr/>
          </p:nvSpPr>
          <p:spPr>
            <a:xfrm>
              <a:off x="6540331" y="3762530"/>
              <a:ext cx="2299854" cy="27554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D4991A-3E6D-6D7F-8898-6D7C5D9AEBCD}"/>
                </a:ext>
              </a:extLst>
            </p:cNvPr>
            <p:cNvGrpSpPr/>
            <p:nvPr/>
          </p:nvGrpSpPr>
          <p:grpSpPr>
            <a:xfrm>
              <a:off x="6951349" y="3038612"/>
              <a:ext cx="1477819" cy="1524000"/>
              <a:chOff x="3917875" y="3853978"/>
              <a:chExt cx="1477819" cy="15240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E0264BF-50EE-6FD4-7077-8C989196B272}"/>
                  </a:ext>
                </a:extLst>
              </p:cNvPr>
              <p:cNvSpPr/>
              <p:nvPr/>
            </p:nvSpPr>
            <p:spPr>
              <a:xfrm>
                <a:off x="3917875" y="3853978"/>
                <a:ext cx="1477819" cy="152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1683CFD-AA71-9845-3A32-33D0CD9C3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7875" y="3877068"/>
                <a:ext cx="1477819" cy="1477819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3A1D78-AA9C-91A1-D324-FBEDAF641659}"/>
                </a:ext>
              </a:extLst>
            </p:cNvPr>
            <p:cNvSpPr txBox="1"/>
            <p:nvPr/>
          </p:nvSpPr>
          <p:spPr>
            <a:xfrm>
              <a:off x="6772378" y="4744916"/>
              <a:ext cx="1947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If Integer is</a:t>
              </a:r>
            </a:p>
            <a:p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3 Digit, ÷10</a:t>
              </a:r>
              <a:endParaRPr lang="ko-KR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BF46B1-5011-CBA9-EF3D-FD5CC4281BD0}"/>
              </a:ext>
            </a:extLst>
          </p:cNvPr>
          <p:cNvGrpSpPr/>
          <p:nvPr/>
        </p:nvGrpSpPr>
        <p:grpSpPr>
          <a:xfrm>
            <a:off x="8978753" y="2981490"/>
            <a:ext cx="2299854" cy="3536468"/>
            <a:chOff x="8978753" y="2981490"/>
            <a:chExt cx="2299854" cy="353646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87ADD10-510E-637A-C254-D22A6A5AE44B}"/>
                </a:ext>
              </a:extLst>
            </p:cNvPr>
            <p:cNvSpPr/>
            <p:nvPr/>
          </p:nvSpPr>
          <p:spPr>
            <a:xfrm>
              <a:off x="8978753" y="3762531"/>
              <a:ext cx="2299854" cy="27554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C0C1C63-1336-C78E-EA6B-6DF715A23FA7}"/>
                </a:ext>
              </a:extLst>
            </p:cNvPr>
            <p:cNvGrpSpPr/>
            <p:nvPr/>
          </p:nvGrpSpPr>
          <p:grpSpPr>
            <a:xfrm>
              <a:off x="9389771" y="2981490"/>
              <a:ext cx="1477819" cy="1524000"/>
              <a:chOff x="6539775" y="3710814"/>
              <a:chExt cx="1477819" cy="15240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658681C-3E62-9F7F-8872-55A01EC972D6}"/>
                  </a:ext>
                </a:extLst>
              </p:cNvPr>
              <p:cNvSpPr/>
              <p:nvPr/>
            </p:nvSpPr>
            <p:spPr>
              <a:xfrm>
                <a:off x="6539775" y="3710814"/>
                <a:ext cx="1477819" cy="152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BAF706E-8DF5-E10A-1EF6-5A0E963A8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6419" y="3950549"/>
                <a:ext cx="1044529" cy="1044529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A191C4-83C9-63FA-594B-A9F027795930}"/>
                </a:ext>
              </a:extLst>
            </p:cNvPr>
            <p:cNvSpPr txBox="1"/>
            <p:nvPr/>
          </p:nvSpPr>
          <p:spPr>
            <a:xfrm>
              <a:off x="9039884" y="4518613"/>
              <a:ext cx="21771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Setting mode</a:t>
              </a:r>
            </a:p>
            <a:p>
              <a:pPr algn="ctr"/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Default 1</a:t>
              </a:r>
              <a:endParaRPr lang="ko-KR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CC645C-D233-CF48-42E9-FD249A651BF5}"/>
                </a:ext>
              </a:extLst>
            </p:cNvPr>
            <p:cNvSpPr txBox="1"/>
            <p:nvPr/>
          </p:nvSpPr>
          <p:spPr>
            <a:xfrm>
              <a:off x="9389210" y="5520699"/>
              <a:ext cx="1478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Check to</a:t>
              </a:r>
            </a:p>
            <a:p>
              <a:pPr algn="ctr"/>
              <a:r>
                <a:rPr lang="en-US" altLang="ko-KR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Android</a:t>
              </a:r>
              <a:endParaRPr lang="ko-KR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1583BDE-1D8A-53FB-53FB-1DB537C39D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CA1A7C-46D1-C9AA-F98C-3FACBB2F2DA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265979-C9A1-072F-875B-9288CE2CAEE9}"/>
                </a:ext>
              </a:extLst>
            </p:cNvPr>
            <p:cNvSpPr/>
            <p:nvPr/>
          </p:nvSpPr>
          <p:spPr>
            <a:xfrm>
              <a:off x="1052946" y="1517073"/>
              <a:ext cx="3694545" cy="3823854"/>
            </a:xfrm>
            <a:prstGeom prst="ellipse">
              <a:avLst/>
            </a:prstGeom>
            <a:solidFill>
              <a:schemeClr val="bg1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138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E93D1B-D5D8-A12D-4B5D-FE5FA5EE7168}"/>
              </a:ext>
            </a:extLst>
          </p:cNvPr>
          <p:cNvSpPr txBox="1"/>
          <p:nvPr/>
        </p:nvSpPr>
        <p:spPr>
          <a:xfrm>
            <a:off x="5163277" y="2305615"/>
            <a:ext cx="34900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최종 결과 및 완성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ㆍ함수</a:t>
            </a:r>
            <a:r>
              <a:rPr lang="ko-KR" altLang="en-US" dirty="0">
                <a:solidFill>
                  <a:schemeClr val="bg1"/>
                </a:solidFill>
              </a:rPr>
              <a:t> 실행 시 </a:t>
            </a:r>
            <a:r>
              <a:rPr lang="en-US" altLang="ko-KR" dirty="0">
                <a:solidFill>
                  <a:schemeClr val="bg1"/>
                </a:solidFill>
              </a:rPr>
              <a:t>MCU </a:t>
            </a:r>
            <a:r>
              <a:rPr lang="ko-KR" altLang="en-US" dirty="0">
                <a:solidFill>
                  <a:schemeClr val="bg1"/>
                </a:solidFill>
              </a:rPr>
              <a:t>동작 방법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ㆍ어플리케이션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ㆍ과제</a:t>
            </a:r>
            <a:r>
              <a:rPr lang="ko-KR" altLang="en-US" dirty="0">
                <a:solidFill>
                  <a:schemeClr val="bg1"/>
                </a:solidFill>
              </a:rPr>
              <a:t> 결과 정리 및 마무리</a:t>
            </a:r>
          </a:p>
        </p:txBody>
      </p:sp>
    </p:spTree>
    <p:extLst>
      <p:ext uri="{BB962C8B-B14F-4D97-AF65-F5344CB8AC3E}">
        <p14:creationId xmlns:p14="http://schemas.microsoft.com/office/powerpoint/2010/main" val="1674220196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0ACCE1-1CF3-3D94-BC0F-8057D2A80AF6}"/>
              </a:ext>
            </a:extLst>
          </p:cNvPr>
          <p:cNvGrpSpPr/>
          <p:nvPr/>
        </p:nvGrpSpPr>
        <p:grpSpPr>
          <a:xfrm>
            <a:off x="1413975" y="1616363"/>
            <a:ext cx="6418462" cy="4102431"/>
            <a:chOff x="2412748" y="1216297"/>
            <a:chExt cx="7636724" cy="456818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E962C8-EC55-3883-5FB0-44A24A8F0847}"/>
                </a:ext>
              </a:extLst>
            </p:cNvPr>
            <p:cNvCxnSpPr>
              <a:cxnSpLocks/>
              <a:stCxn id="11" idx="0"/>
              <a:endCxn id="3" idx="2"/>
            </p:cNvCxnSpPr>
            <p:nvPr/>
          </p:nvCxnSpPr>
          <p:spPr>
            <a:xfrm flipV="1">
              <a:off x="4170356" y="1921245"/>
              <a:ext cx="1925644" cy="10053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5A0DDB-B266-2C2B-6AE2-1B59D7B2B7E2}"/>
                </a:ext>
              </a:extLst>
            </p:cNvPr>
            <p:cNvCxnSpPr>
              <a:cxnSpLocks/>
              <a:stCxn id="14" idx="0"/>
              <a:endCxn id="3" idx="2"/>
            </p:cNvCxnSpPr>
            <p:nvPr/>
          </p:nvCxnSpPr>
          <p:spPr>
            <a:xfrm flipH="1" flipV="1">
              <a:off x="6096000" y="1921245"/>
              <a:ext cx="2172049" cy="10053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C284FE-570D-D8E1-FC16-C8CCE585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734" y="1216297"/>
              <a:ext cx="3086531" cy="704948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F1247-C3B2-22FC-D215-5BC4B1029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748" y="2926586"/>
              <a:ext cx="3515216" cy="2857899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333DB6-B922-3093-0F50-A28F535D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6625" y="2926586"/>
              <a:ext cx="3562847" cy="2838846"/>
            </a:xfrm>
            <a:prstGeom prst="rec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216F797-AA3A-19E8-5D4A-FFA5E540E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24" y="1827913"/>
            <a:ext cx="3715394" cy="37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01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587B245-4F9C-4EC2-7D4A-C097AE79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90" y="1371330"/>
            <a:ext cx="3886742" cy="3219899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E6770F-452F-3583-1519-5EB83FD9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16" y="1371330"/>
            <a:ext cx="3886742" cy="3219899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961F09-0429-41B0-4C1F-BFD3399B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25" y="4884482"/>
            <a:ext cx="2743583" cy="1333686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912203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A1571D7-D647-7890-14A1-7BE93F1E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16" y="1600047"/>
            <a:ext cx="4602269" cy="3957725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88492F-753A-8CC0-B668-218CD683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1138382"/>
            <a:ext cx="4876800" cy="48768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EEA78EF-5E73-12BE-A047-2C081726EC70}"/>
              </a:ext>
            </a:extLst>
          </p:cNvPr>
          <p:cNvSpPr/>
          <p:nvPr/>
        </p:nvSpPr>
        <p:spPr>
          <a:xfrm>
            <a:off x="1442216" y="2613889"/>
            <a:ext cx="399451" cy="31403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7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00079 0.0543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78 0.05439 L 4.58333E-6 0.1340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58333E-6 0.13402 L 4.58333E-6 0.37175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2FF5345-A046-9C35-D7BF-7E292A5B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1" y="1999880"/>
            <a:ext cx="4743738" cy="315380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EEA78EF-5E73-12BE-A047-2C081726EC70}"/>
              </a:ext>
            </a:extLst>
          </p:cNvPr>
          <p:cNvSpPr/>
          <p:nvPr/>
        </p:nvSpPr>
        <p:spPr>
          <a:xfrm>
            <a:off x="1242366" y="2556739"/>
            <a:ext cx="399451" cy="31403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0BE9C1-A019-54D8-3C77-7004D88B0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83" y="1107209"/>
            <a:ext cx="4643581" cy="46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29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-0.00078 0.054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78 0.0544 L 8.33333E-7 0.13403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8.33333E-7 0.13403 L 8.33333E-7 0.3349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CE3B30-F5FB-F72B-37C9-D6F99E1F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66" y="1540530"/>
            <a:ext cx="4430428" cy="3776939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D244B9-4D1B-D252-632B-0F94740A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046" y="1535516"/>
            <a:ext cx="3277057" cy="3781953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D46E70-C25C-F333-81EC-646661AC8EDE}"/>
              </a:ext>
            </a:extLst>
          </p:cNvPr>
          <p:cNvSpPr/>
          <p:nvPr/>
        </p:nvSpPr>
        <p:spPr>
          <a:xfrm>
            <a:off x="2322841" y="1619249"/>
            <a:ext cx="3990976" cy="115252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39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2317 0.1479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0.14792 L 0.00442 0.2923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29236 L -0.00261 0.37153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37153 L 0.4013 -0.0368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13 -0.03681 L 0.39974 0.1090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974 0.10903 L 0.40521 0.2368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521 0.23681 L 0.40364 0.39375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F6CCD40">
            <a:hlinkClick r:id="" action="ppaction://media"/>
            <a:extLst>
              <a:ext uri="{FF2B5EF4-FFF2-40B4-BE49-F238E27FC236}">
                <a16:creationId xmlns:a16="http://schemas.microsoft.com/office/drawing/2014/main" id="{56C74A40-041E-B12C-FD65-631C05232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2180" y="1482086"/>
            <a:ext cx="5149562" cy="5149562"/>
          </a:xfrm>
          <a:prstGeom prst="rect">
            <a:avLst/>
          </a:prstGeom>
        </p:spPr>
      </p:pic>
      <p:pic>
        <p:nvPicPr>
          <p:cNvPr id="9" name="E3E0708F">
            <a:hlinkClick r:id="" action="ppaction://media"/>
            <a:extLst>
              <a:ext uri="{FF2B5EF4-FFF2-40B4-BE49-F238E27FC236}">
                <a16:creationId xmlns:a16="http://schemas.microsoft.com/office/drawing/2014/main" id="{1E2ECA8E-624B-79C3-1210-18DB80DA54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6250" y="1482086"/>
            <a:ext cx="5149562" cy="5149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62AF5-87CF-D22C-E82C-B8BE8DABF4C5}"/>
              </a:ext>
            </a:extLst>
          </p:cNvPr>
          <p:cNvSpPr txBox="1"/>
          <p:nvPr/>
        </p:nvSpPr>
        <p:spPr>
          <a:xfrm>
            <a:off x="2293356" y="931736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PASSWORD CORRECT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3F8CF7-6509-92D8-1553-E63EE4E95075}"/>
              </a:ext>
            </a:extLst>
          </p:cNvPr>
          <p:cNvSpPr txBox="1"/>
          <p:nvPr/>
        </p:nvSpPr>
        <p:spPr>
          <a:xfrm>
            <a:off x="7536706" y="933995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PASSWORD INCORRECT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67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9C8169FB-C22B-D135-25DC-208DE91E5D89}"/>
              </a:ext>
            </a:extLst>
          </p:cNvPr>
          <p:cNvGrpSpPr/>
          <p:nvPr/>
        </p:nvGrpSpPr>
        <p:grpSpPr>
          <a:xfrm>
            <a:off x="4507345" y="2159148"/>
            <a:ext cx="4589702" cy="889604"/>
            <a:chOff x="4581236" y="729210"/>
            <a:chExt cx="5935620" cy="113946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61CD6DE-42AC-53B1-7B66-E18E818A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911" y="815727"/>
              <a:ext cx="1052945" cy="1052945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6C58A8C-525C-0548-88CD-DB4680AAD9AE}"/>
                </a:ext>
              </a:extLst>
            </p:cNvPr>
            <p:cNvGrpSpPr/>
            <p:nvPr/>
          </p:nvGrpSpPr>
          <p:grpSpPr>
            <a:xfrm>
              <a:off x="4581236" y="729210"/>
              <a:ext cx="1173018" cy="1052946"/>
              <a:chOff x="4581236" y="862446"/>
              <a:chExt cx="1173018" cy="1052946"/>
            </a:xfrm>
          </p:grpSpPr>
          <p:sp>
            <p:nvSpPr>
              <p:cNvPr id="30" name="순서도: 지연 29">
                <a:extLst>
                  <a:ext uri="{FF2B5EF4-FFF2-40B4-BE49-F238E27FC236}">
                    <a16:creationId xmlns:a16="http://schemas.microsoft.com/office/drawing/2014/main" id="{EF742A6B-67B1-70FA-8FE4-E9034CD09CE4}"/>
                  </a:ext>
                </a:extLst>
              </p:cNvPr>
              <p:cNvSpPr/>
              <p:nvPr/>
            </p:nvSpPr>
            <p:spPr>
              <a:xfrm>
                <a:off x="4581236" y="862446"/>
                <a:ext cx="1173018" cy="1052946"/>
              </a:xfrm>
              <a:prstGeom prst="flowChartDelay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9CFEDF-52EC-3D80-26F2-9C7DEE4D5855}"/>
                  </a:ext>
                </a:extLst>
              </p:cNvPr>
              <p:cNvSpPr txBox="1"/>
              <p:nvPr/>
            </p:nvSpPr>
            <p:spPr>
              <a:xfrm>
                <a:off x="4663057" y="948963"/>
                <a:ext cx="755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ko-KR" alt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8EFB3-72A9-FCA5-EB53-6C4ACAF088D4}"/>
                </a:ext>
              </a:extLst>
            </p:cNvPr>
            <p:cNvSpPr txBox="1"/>
            <p:nvPr/>
          </p:nvSpPr>
          <p:spPr>
            <a:xfrm>
              <a:off x="5963095" y="1055628"/>
              <a:ext cx="3760981" cy="512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계획</a:t>
              </a:r>
              <a:r>
                <a:rPr lang="en-US" altLang="ko-KR" sz="2000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000" dirty="0">
                  <a:solidFill>
                    <a:schemeClr val="accent2">
                      <a:lumMod val="7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 및 조사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88C906-4AE9-9A0C-896B-F04E8FDC9914}"/>
              </a:ext>
            </a:extLst>
          </p:cNvPr>
          <p:cNvSpPr txBox="1"/>
          <p:nvPr/>
        </p:nvSpPr>
        <p:spPr>
          <a:xfrm>
            <a:off x="5575864" y="5539846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  <a:alpha val="90000"/>
                  </a:schemeClr>
                </a:solidFill>
              </a:rPr>
              <a:t>최종 결과 및 완성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817408C-5613-EAC2-F477-A7AC6C3E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89" y="5539846"/>
            <a:ext cx="477525" cy="4775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616BF5A-12DE-074F-D3B1-C87EBF4238C5}"/>
              </a:ext>
            </a:extLst>
          </p:cNvPr>
          <p:cNvSpPr txBox="1"/>
          <p:nvPr/>
        </p:nvSpPr>
        <p:spPr>
          <a:xfrm>
            <a:off x="5575864" y="448241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  <a:alpha val="90000"/>
                  </a:schemeClr>
                </a:solidFill>
              </a:rPr>
              <a:t>어플리케이션 개발 및 공개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4D4527E-6A86-8535-34C6-C63AAC5CAB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748" y="4400153"/>
            <a:ext cx="566101" cy="56610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55F084F-6F10-FE15-E6E7-C437801117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849" y="3212749"/>
            <a:ext cx="706668" cy="8245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ACFB68C-3689-825F-9D45-39FA20A479A9}"/>
              </a:ext>
            </a:extLst>
          </p:cNvPr>
          <p:cNvSpPr txBox="1"/>
          <p:nvPr/>
        </p:nvSpPr>
        <p:spPr>
          <a:xfrm>
            <a:off x="5575864" y="3424984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  <a:alpha val="90000"/>
                  </a:schemeClr>
                </a:solidFill>
              </a:rPr>
              <a:t>구현 알고리즘 및 프로그램 소스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AD80993-09C2-746B-4875-EF6128DD9DFE}"/>
              </a:ext>
            </a:extLst>
          </p:cNvPr>
          <p:cNvGrpSpPr/>
          <p:nvPr/>
        </p:nvGrpSpPr>
        <p:grpSpPr>
          <a:xfrm>
            <a:off x="4507345" y="3203074"/>
            <a:ext cx="907033" cy="822059"/>
            <a:chOff x="4581236" y="862446"/>
            <a:chExt cx="1173018" cy="1052946"/>
          </a:xfrm>
        </p:grpSpPr>
        <p:sp>
          <p:nvSpPr>
            <p:cNvPr id="70" name="순서도: 지연 69">
              <a:extLst>
                <a:ext uri="{FF2B5EF4-FFF2-40B4-BE49-F238E27FC236}">
                  <a16:creationId xmlns:a16="http://schemas.microsoft.com/office/drawing/2014/main" id="{4F62FA0C-800C-0958-9120-108490FC9D33}"/>
                </a:ext>
              </a:extLst>
            </p:cNvPr>
            <p:cNvSpPr/>
            <p:nvPr/>
          </p:nvSpPr>
          <p:spPr>
            <a:xfrm>
              <a:off x="4581236" y="862446"/>
              <a:ext cx="1173018" cy="1052946"/>
            </a:xfrm>
            <a:prstGeom prst="flowChartDelay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AF6634-2AC7-EC15-0726-D47CC6CEC906}"/>
                </a:ext>
              </a:extLst>
            </p:cNvPr>
            <p:cNvSpPr txBox="1"/>
            <p:nvPr/>
          </p:nvSpPr>
          <p:spPr>
            <a:xfrm>
              <a:off x="4663057" y="948963"/>
              <a:ext cx="976835" cy="906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92AB053-0FCF-9AAD-AE68-AA581F54657D}"/>
              </a:ext>
            </a:extLst>
          </p:cNvPr>
          <p:cNvGrpSpPr/>
          <p:nvPr/>
        </p:nvGrpSpPr>
        <p:grpSpPr>
          <a:xfrm>
            <a:off x="4507345" y="4247001"/>
            <a:ext cx="907033" cy="822059"/>
            <a:chOff x="4581236" y="862446"/>
            <a:chExt cx="1173018" cy="1052946"/>
          </a:xfrm>
        </p:grpSpPr>
        <p:sp>
          <p:nvSpPr>
            <p:cNvPr id="73" name="순서도: 지연 72">
              <a:extLst>
                <a:ext uri="{FF2B5EF4-FFF2-40B4-BE49-F238E27FC236}">
                  <a16:creationId xmlns:a16="http://schemas.microsoft.com/office/drawing/2014/main" id="{FF821881-3866-1FB6-E58B-D1A0A3E1D12D}"/>
                </a:ext>
              </a:extLst>
            </p:cNvPr>
            <p:cNvSpPr/>
            <p:nvPr/>
          </p:nvSpPr>
          <p:spPr>
            <a:xfrm>
              <a:off x="4581236" y="862446"/>
              <a:ext cx="1173018" cy="1052946"/>
            </a:xfrm>
            <a:prstGeom prst="flowChartDelay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30DB124-7008-4981-045E-F9BF9063E66A}"/>
                </a:ext>
              </a:extLst>
            </p:cNvPr>
            <p:cNvSpPr txBox="1"/>
            <p:nvPr/>
          </p:nvSpPr>
          <p:spPr>
            <a:xfrm>
              <a:off x="4663057" y="948963"/>
              <a:ext cx="976835" cy="906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FA74B3B-7FF8-21E5-1150-C57823BD5F48}"/>
              </a:ext>
            </a:extLst>
          </p:cNvPr>
          <p:cNvGrpSpPr/>
          <p:nvPr/>
        </p:nvGrpSpPr>
        <p:grpSpPr>
          <a:xfrm>
            <a:off x="4507345" y="5290928"/>
            <a:ext cx="907033" cy="822059"/>
            <a:chOff x="4581236" y="862446"/>
            <a:chExt cx="1173018" cy="1052946"/>
          </a:xfrm>
        </p:grpSpPr>
        <p:sp>
          <p:nvSpPr>
            <p:cNvPr id="76" name="순서도: 지연 75">
              <a:extLst>
                <a:ext uri="{FF2B5EF4-FFF2-40B4-BE49-F238E27FC236}">
                  <a16:creationId xmlns:a16="http://schemas.microsoft.com/office/drawing/2014/main" id="{890D91AE-EAB7-A9E0-6AB0-B5BB54929C22}"/>
                </a:ext>
              </a:extLst>
            </p:cNvPr>
            <p:cNvSpPr/>
            <p:nvPr/>
          </p:nvSpPr>
          <p:spPr>
            <a:xfrm>
              <a:off x="4581236" y="862446"/>
              <a:ext cx="1173018" cy="1052946"/>
            </a:xfrm>
            <a:prstGeom prst="flowChartDelay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1244441-C5FB-7286-E425-4CD5DE4080C8}"/>
                </a:ext>
              </a:extLst>
            </p:cNvPr>
            <p:cNvSpPr txBox="1"/>
            <p:nvPr/>
          </p:nvSpPr>
          <p:spPr>
            <a:xfrm>
              <a:off x="4663057" y="948963"/>
              <a:ext cx="976835" cy="906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63E911-53E9-07EA-D1A7-B64B087D4273}"/>
              </a:ext>
            </a:extLst>
          </p:cNvPr>
          <p:cNvSpPr/>
          <p:nvPr/>
        </p:nvSpPr>
        <p:spPr>
          <a:xfrm>
            <a:off x="1" y="0"/>
            <a:ext cx="4507344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2BE2FA-5EBD-E555-3BA3-4A07CF55201F}"/>
              </a:ext>
            </a:extLst>
          </p:cNvPr>
          <p:cNvSpPr txBox="1"/>
          <p:nvPr/>
        </p:nvSpPr>
        <p:spPr>
          <a:xfrm>
            <a:off x="1239935" y="943393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FC2D6A0-8AEE-EDDC-5B91-1463D7460976}"/>
              </a:ext>
            </a:extLst>
          </p:cNvPr>
          <p:cNvGrpSpPr/>
          <p:nvPr/>
        </p:nvGrpSpPr>
        <p:grpSpPr>
          <a:xfrm>
            <a:off x="190225" y="1004810"/>
            <a:ext cx="843765" cy="830997"/>
            <a:chOff x="1604005" y="5290951"/>
            <a:chExt cx="1356257" cy="140219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28ADA64-3ADE-A57A-09B9-88E52D3F8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005" y="5708109"/>
              <a:ext cx="985039" cy="985039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D537E6-0790-6B96-AD66-E0791CC579A2}"/>
                </a:ext>
              </a:extLst>
            </p:cNvPr>
            <p:cNvGrpSpPr/>
            <p:nvPr/>
          </p:nvGrpSpPr>
          <p:grpSpPr>
            <a:xfrm>
              <a:off x="2306256" y="5290951"/>
              <a:ext cx="654006" cy="985039"/>
              <a:chOff x="2008527" y="5539461"/>
              <a:chExt cx="815957" cy="120852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33537EF1-4466-9346-A310-D899D79AA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527" y="5539461"/>
                <a:ext cx="733019" cy="733019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A19818FA-2A19-07B2-3F0D-9AEA3E964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11973">
                <a:off x="2281495" y="6204997"/>
                <a:ext cx="542989" cy="542989"/>
              </a:xfrm>
              <a:prstGeom prst="rect">
                <a:avLst/>
              </a:prstGeom>
            </p:spPr>
          </p:pic>
        </p:grp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FBDD7DE-18C0-AA8B-C5CA-F4513C79C8DC}"/>
              </a:ext>
            </a:extLst>
          </p:cNvPr>
          <p:cNvCxnSpPr>
            <a:cxnSpLocks/>
          </p:cNvCxnSpPr>
          <p:nvPr/>
        </p:nvCxnSpPr>
        <p:spPr>
          <a:xfrm>
            <a:off x="1210753" y="1125342"/>
            <a:ext cx="0" cy="8123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A0AFA2C-14C7-CF70-1736-18EDBC52F21F}"/>
              </a:ext>
            </a:extLst>
          </p:cNvPr>
          <p:cNvSpPr txBox="1"/>
          <p:nvPr/>
        </p:nvSpPr>
        <p:spPr>
          <a:xfrm>
            <a:off x="1283829" y="16443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7767309"/>
      </p:ext>
    </p:extLst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ACCEF6C-8935-E9A8-B78D-25422807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91" y="1024291"/>
            <a:ext cx="6426487" cy="2572109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D63E1F-F6E0-ED8D-2AFC-579253C7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42" y="1619686"/>
            <a:ext cx="4305901" cy="3953427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59AD8B-207B-7DD9-877E-07A323B05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84" y="3858415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16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8881830" y="22635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함수 실행 시 </a:t>
            </a:r>
            <a:r>
              <a:rPr lang="en-US" altLang="ko-KR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MCU </a:t>
            </a:r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동작 방법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13602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F441A1-82F9-79A9-6FF7-46B2F9B4EFD9}"/>
              </a:ext>
            </a:extLst>
          </p:cNvPr>
          <p:cNvGrpSpPr/>
          <p:nvPr/>
        </p:nvGrpSpPr>
        <p:grpSpPr>
          <a:xfrm>
            <a:off x="4287634" y="1447800"/>
            <a:ext cx="4970379" cy="4589604"/>
            <a:chOff x="4287634" y="1447800"/>
            <a:chExt cx="4970379" cy="45896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492795-7891-4C41-43C4-5BD70F6A3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634" y="1447800"/>
              <a:ext cx="4045255" cy="4589604"/>
            </a:xfrm>
            <a:prstGeom prst="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68C274-6CF2-88C7-102B-3A70E5AD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378" y="3600387"/>
              <a:ext cx="2038635" cy="895475"/>
            </a:xfrm>
            <a:prstGeom prst="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3714399-4A4A-E25E-A684-FCE204BF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29" y="4838593"/>
            <a:ext cx="3134162" cy="1524213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614258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978284" y="22635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어플리케이션 연동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6232479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08FE6C7-7C98-45BE-8F6C-80CA81B8E1FD}"/>
              </a:ext>
            </a:extLst>
          </p:cNvPr>
          <p:cNvGrpSpPr/>
          <p:nvPr/>
        </p:nvGrpSpPr>
        <p:grpSpPr>
          <a:xfrm>
            <a:off x="1179180" y="822037"/>
            <a:ext cx="2566625" cy="5969286"/>
            <a:chOff x="1179180" y="822037"/>
            <a:chExt cx="2566625" cy="59692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D1787FA-891E-CAA2-829F-8A422E09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180" y="1295398"/>
              <a:ext cx="2566625" cy="54959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A37623-A46F-4F51-7019-19C5EDCF8FFF}"/>
                </a:ext>
              </a:extLst>
            </p:cNvPr>
            <p:cNvSpPr txBox="1"/>
            <p:nvPr/>
          </p:nvSpPr>
          <p:spPr>
            <a:xfrm>
              <a:off x="1321634" y="822037"/>
              <a:ext cx="2327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BLUETOOTH CKECK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EFCF60-FD81-4CC4-90A6-BA21A624B4AD}"/>
              </a:ext>
            </a:extLst>
          </p:cNvPr>
          <p:cNvGrpSpPr/>
          <p:nvPr/>
        </p:nvGrpSpPr>
        <p:grpSpPr>
          <a:xfrm>
            <a:off x="3846098" y="822037"/>
            <a:ext cx="2566625" cy="5969283"/>
            <a:chOff x="3846098" y="822037"/>
            <a:chExt cx="2566625" cy="59692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ECADB4-90AC-E197-8519-29BAA3B1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098" y="1295395"/>
              <a:ext cx="2566625" cy="54959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377B5A-62F9-AA33-FF5C-1F41A35DD778}"/>
                </a:ext>
              </a:extLst>
            </p:cNvPr>
            <p:cNvSpPr txBox="1"/>
            <p:nvPr/>
          </p:nvSpPr>
          <p:spPr>
            <a:xfrm>
              <a:off x="4219545" y="822037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TEMP&amp;HUMID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672101-8454-D0F2-E0C2-E4B9EECEECE2}"/>
              </a:ext>
            </a:extLst>
          </p:cNvPr>
          <p:cNvGrpSpPr/>
          <p:nvPr/>
        </p:nvGrpSpPr>
        <p:grpSpPr>
          <a:xfrm>
            <a:off x="6513016" y="822037"/>
            <a:ext cx="2566625" cy="5969282"/>
            <a:chOff x="6513016" y="822037"/>
            <a:chExt cx="2566625" cy="59692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235ADD-D404-ACF8-EA05-E495621E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016" y="1295394"/>
              <a:ext cx="2566625" cy="54959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CE787-B174-769F-B28E-DF844702B2A2}"/>
                </a:ext>
              </a:extLst>
            </p:cNvPr>
            <p:cNvSpPr txBox="1"/>
            <p:nvPr/>
          </p:nvSpPr>
          <p:spPr>
            <a:xfrm>
              <a:off x="6886463" y="822037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DOOR OPEN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36D899-C591-0C30-C46B-76F025650557}"/>
              </a:ext>
            </a:extLst>
          </p:cNvPr>
          <p:cNvGrpSpPr/>
          <p:nvPr/>
        </p:nvGrpSpPr>
        <p:grpSpPr>
          <a:xfrm>
            <a:off x="9179934" y="822037"/>
            <a:ext cx="2566625" cy="5969281"/>
            <a:chOff x="9179934" y="822037"/>
            <a:chExt cx="2566625" cy="596928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F5506E-59D3-866F-2827-0D95810E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934" y="1295393"/>
              <a:ext cx="2566625" cy="54959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76123-764F-6006-D64F-D3F7E262EA63}"/>
                </a:ext>
              </a:extLst>
            </p:cNvPr>
            <p:cNvSpPr txBox="1"/>
            <p:nvPr/>
          </p:nvSpPr>
          <p:spPr>
            <a:xfrm>
              <a:off x="9642348" y="822037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DOOR CLOSE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F5330C85-839E-8510-BD17-F31DC401EF25}"/>
              </a:ext>
            </a:extLst>
          </p:cNvPr>
          <p:cNvSpPr/>
          <p:nvPr/>
        </p:nvSpPr>
        <p:spPr>
          <a:xfrm>
            <a:off x="5456052" y="1154614"/>
            <a:ext cx="6098156" cy="4172198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E1DC893-90BE-DBB2-858A-8CEB80E605CE}"/>
              </a:ext>
            </a:extLst>
          </p:cNvPr>
          <p:cNvGrpSpPr/>
          <p:nvPr/>
        </p:nvGrpSpPr>
        <p:grpSpPr>
          <a:xfrm>
            <a:off x="2022515" y="1368986"/>
            <a:ext cx="9124534" cy="5262662"/>
            <a:chOff x="1837026" y="1090734"/>
            <a:chExt cx="9124534" cy="526266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9E6A3-88A6-FCEF-E0F3-A40EA39D72E3}"/>
                </a:ext>
              </a:extLst>
            </p:cNvPr>
            <p:cNvSpPr/>
            <p:nvPr/>
          </p:nvSpPr>
          <p:spPr>
            <a:xfrm>
              <a:off x="3061001" y="1219787"/>
              <a:ext cx="1507081" cy="88050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데이터 19">
              <a:extLst>
                <a:ext uri="{FF2B5EF4-FFF2-40B4-BE49-F238E27FC236}">
                  <a16:creationId xmlns:a16="http://schemas.microsoft.com/office/drawing/2014/main" id="{957B51E2-235C-C156-1863-84877D745BA1}"/>
                </a:ext>
              </a:extLst>
            </p:cNvPr>
            <p:cNvSpPr/>
            <p:nvPr/>
          </p:nvSpPr>
          <p:spPr>
            <a:xfrm>
              <a:off x="3247450" y="2409987"/>
              <a:ext cx="1902226" cy="990944"/>
            </a:xfrm>
            <a:prstGeom prst="flowChartInputOutp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4FF4AF8-DEC4-51C8-1865-1C262BEDB3F9}"/>
                </a:ext>
              </a:extLst>
            </p:cNvPr>
            <p:cNvSpPr/>
            <p:nvPr/>
          </p:nvSpPr>
          <p:spPr>
            <a:xfrm>
              <a:off x="3366400" y="5362796"/>
              <a:ext cx="1704975" cy="990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6AD1356-4655-1C3C-5547-BBA8F1EAA089}"/>
                </a:ext>
              </a:extLst>
            </p:cNvPr>
            <p:cNvGrpSpPr/>
            <p:nvPr/>
          </p:nvGrpSpPr>
          <p:grpSpPr>
            <a:xfrm>
              <a:off x="5639030" y="1090734"/>
              <a:ext cx="1704975" cy="990600"/>
              <a:chOff x="5639030" y="1090734"/>
              <a:chExt cx="1704975" cy="990600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60854602-2587-DE55-C97D-B1676199B5B1}"/>
                  </a:ext>
                </a:extLst>
              </p:cNvPr>
              <p:cNvSpPr/>
              <p:nvPr/>
            </p:nvSpPr>
            <p:spPr>
              <a:xfrm>
                <a:off x="5639030" y="1090734"/>
                <a:ext cx="1704975" cy="9906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F94500-10A2-48E0-0EE8-7175AF72B943}"/>
                  </a:ext>
                </a:extLst>
              </p:cNvPr>
              <p:cNvSpPr txBox="1"/>
              <p:nvPr/>
            </p:nvSpPr>
            <p:spPr>
              <a:xfrm>
                <a:off x="5969130" y="1232091"/>
                <a:ext cx="104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CLOSE 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DOOR</a:t>
                </a:r>
                <a:endParaRPr lang="ko-KR" altLang="en-U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600247C-F988-624F-752E-880F87BE0072}"/>
                </a:ext>
              </a:extLst>
            </p:cNvPr>
            <p:cNvGrpSpPr/>
            <p:nvPr/>
          </p:nvGrpSpPr>
          <p:grpSpPr>
            <a:xfrm>
              <a:off x="9256585" y="3896749"/>
              <a:ext cx="1704975" cy="990600"/>
              <a:chOff x="9256585" y="3896749"/>
              <a:chExt cx="1704975" cy="99060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B2A83106-B778-E5F4-153F-566B172A002E}"/>
                  </a:ext>
                </a:extLst>
              </p:cNvPr>
              <p:cNvSpPr/>
              <p:nvPr/>
            </p:nvSpPr>
            <p:spPr>
              <a:xfrm>
                <a:off x="9256585" y="3896749"/>
                <a:ext cx="1704975" cy="9906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20B5FE-F52A-6D59-D27E-A36ED884A8F8}"/>
                  </a:ext>
                </a:extLst>
              </p:cNvPr>
              <p:cNvSpPr txBox="1"/>
              <p:nvPr/>
            </p:nvSpPr>
            <p:spPr>
              <a:xfrm>
                <a:off x="9622402" y="4021927"/>
                <a:ext cx="97334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OPEN 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DOOR</a:t>
                </a:r>
                <a:endParaRPr lang="ko-KR" altLang="en-U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3D02D7C-9E98-0BEF-5E25-CA106ABBB24E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3814542" y="2100293"/>
              <a:ext cx="0" cy="32508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5F0FAE-5599-16FF-A717-D195A24594AE}"/>
                </a:ext>
              </a:extLst>
            </p:cNvPr>
            <p:cNvGrpSpPr/>
            <p:nvPr/>
          </p:nvGrpSpPr>
          <p:grpSpPr>
            <a:xfrm>
              <a:off x="9322249" y="1108385"/>
              <a:ext cx="1589520" cy="968660"/>
              <a:chOff x="9322249" y="1108385"/>
              <a:chExt cx="1589520" cy="96866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7C025D8-45A1-D31F-A5DE-828F6269A86E}"/>
                  </a:ext>
                </a:extLst>
              </p:cNvPr>
              <p:cNvSpPr/>
              <p:nvPr/>
            </p:nvSpPr>
            <p:spPr>
              <a:xfrm>
                <a:off x="9322249" y="1108385"/>
                <a:ext cx="1589520" cy="96866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A9A988-693A-7558-B750-57786192FADC}"/>
                  </a:ext>
                </a:extLst>
              </p:cNvPr>
              <p:cNvSpPr txBox="1"/>
              <p:nvPr/>
            </p:nvSpPr>
            <p:spPr>
              <a:xfrm>
                <a:off x="9381974" y="1298723"/>
                <a:ext cx="1470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accent2">
                        <a:lumMod val="50000"/>
                      </a:schemeClr>
                    </a:solidFill>
                  </a:rPr>
                  <a:t>Checking</a:t>
                </a:r>
              </a:p>
              <a:p>
                <a:pPr algn="ctr"/>
                <a:r>
                  <a:rPr lang="en-US" altLang="ko-KR" b="1" dirty="0">
                    <a:solidFill>
                      <a:schemeClr val="accent2">
                        <a:lumMod val="50000"/>
                      </a:schemeClr>
                    </a:solidFill>
                  </a:rPr>
                  <a:t>30sec’</a:t>
                </a:r>
                <a:endParaRPr lang="ko-KR" altLang="en-US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59DF41F-F368-F001-3567-5FCEA111ADB0}"/>
                </a:ext>
              </a:extLst>
            </p:cNvPr>
            <p:cNvGrpSpPr/>
            <p:nvPr/>
          </p:nvGrpSpPr>
          <p:grpSpPr>
            <a:xfrm>
              <a:off x="5071375" y="5468710"/>
              <a:ext cx="1942528" cy="758345"/>
              <a:chOff x="5071375" y="5468710"/>
              <a:chExt cx="1942528" cy="75834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8059853-06ED-8D87-8C3D-EB772E216EB1}"/>
                  </a:ext>
                </a:extLst>
              </p:cNvPr>
              <p:cNvGrpSpPr/>
              <p:nvPr/>
            </p:nvGrpSpPr>
            <p:grpSpPr>
              <a:xfrm>
                <a:off x="5740273" y="5468710"/>
                <a:ext cx="1273630" cy="758345"/>
                <a:chOff x="5740273" y="5468710"/>
                <a:chExt cx="1273630" cy="758345"/>
              </a:xfrm>
            </p:grpSpPr>
            <p:sp>
              <p:nvSpPr>
                <p:cNvPr id="38" name="순서도: 판단 37">
                  <a:extLst>
                    <a:ext uri="{FF2B5EF4-FFF2-40B4-BE49-F238E27FC236}">
                      <a16:creationId xmlns:a16="http://schemas.microsoft.com/office/drawing/2014/main" id="{374AF94A-4C3C-141D-2D15-9E49192CC599}"/>
                    </a:ext>
                  </a:extLst>
                </p:cNvPr>
                <p:cNvSpPr/>
                <p:nvPr/>
              </p:nvSpPr>
              <p:spPr>
                <a:xfrm>
                  <a:off x="5791947" y="5468710"/>
                  <a:ext cx="1172301" cy="758345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C30AA89-71AB-2522-4B9C-7B315F689AAE}"/>
                    </a:ext>
                  </a:extLst>
                </p:cNvPr>
                <p:cNvSpPr txBox="1"/>
                <p:nvPr/>
              </p:nvSpPr>
              <p:spPr>
                <a:xfrm>
                  <a:off x="5740273" y="5666865"/>
                  <a:ext cx="12736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Correct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E46C27C-0E56-18EC-A0AA-22733525A542}"/>
                  </a:ext>
                </a:extLst>
              </p:cNvPr>
              <p:cNvCxnSpPr>
                <a:cxnSpLocks/>
                <a:stCxn id="23" idx="3"/>
                <a:endCxn id="38" idx="1"/>
              </p:cNvCxnSpPr>
              <p:nvPr/>
            </p:nvCxnSpPr>
            <p:spPr>
              <a:xfrm flipV="1">
                <a:off x="5071375" y="5847883"/>
                <a:ext cx="720572" cy="1021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D743BB5-81DC-0886-4826-79CDCD01F8C4}"/>
                </a:ext>
              </a:extLst>
            </p:cNvPr>
            <p:cNvGrpSpPr/>
            <p:nvPr/>
          </p:nvGrpSpPr>
          <p:grpSpPr>
            <a:xfrm>
              <a:off x="1837026" y="4920260"/>
              <a:ext cx="1529375" cy="937837"/>
              <a:chOff x="1837026" y="4920260"/>
              <a:chExt cx="1529375" cy="937837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D5DB7C-CFA3-CF56-37AA-757F6AE382C6}"/>
                  </a:ext>
                </a:extLst>
              </p:cNvPr>
              <p:cNvGrpSpPr/>
              <p:nvPr/>
            </p:nvGrpSpPr>
            <p:grpSpPr>
              <a:xfrm>
                <a:off x="1837026" y="4920260"/>
                <a:ext cx="1273630" cy="758345"/>
                <a:chOff x="1837026" y="4920260"/>
                <a:chExt cx="1273630" cy="758345"/>
              </a:xfrm>
            </p:grpSpPr>
            <p:sp>
              <p:nvSpPr>
                <p:cNvPr id="43" name="순서도: 판단 42">
                  <a:extLst>
                    <a:ext uri="{FF2B5EF4-FFF2-40B4-BE49-F238E27FC236}">
                      <a16:creationId xmlns:a16="http://schemas.microsoft.com/office/drawing/2014/main" id="{7C1898E0-86CA-79FC-9A1C-B2B0628446A1}"/>
                    </a:ext>
                  </a:extLst>
                </p:cNvPr>
                <p:cNvSpPr/>
                <p:nvPr/>
              </p:nvSpPr>
              <p:spPr>
                <a:xfrm>
                  <a:off x="1888700" y="4920260"/>
                  <a:ext cx="1172301" cy="758345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8AD049D-FB65-A0BD-8EFB-86364F995065}"/>
                    </a:ext>
                  </a:extLst>
                </p:cNvPr>
                <p:cNvSpPr txBox="1"/>
                <p:nvPr/>
              </p:nvSpPr>
              <p:spPr>
                <a:xfrm>
                  <a:off x="1837026" y="5130155"/>
                  <a:ext cx="12736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Incorrect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B2E5F84F-EB96-AE9D-0D86-8415A23BD8FD}"/>
                  </a:ext>
                </a:extLst>
              </p:cNvPr>
              <p:cNvCxnSpPr>
                <a:cxnSpLocks/>
                <a:stCxn id="23" idx="1"/>
                <a:endCxn id="43" idx="2"/>
              </p:cNvCxnSpPr>
              <p:nvPr/>
            </p:nvCxnSpPr>
            <p:spPr>
              <a:xfrm rot="10800000">
                <a:off x="2474852" y="5678606"/>
                <a:ext cx="891549" cy="179491"/>
              </a:xfrm>
              <a:prstGeom prst="bentConnector2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84C72AB-D800-3566-B2C5-A64C48FD4A48}"/>
                </a:ext>
              </a:extLst>
            </p:cNvPr>
            <p:cNvCxnSpPr>
              <a:cxnSpLocks/>
              <a:stCxn id="47" idx="3"/>
              <a:endCxn id="29" idx="1"/>
            </p:cNvCxnSpPr>
            <p:nvPr/>
          </p:nvCxnSpPr>
          <p:spPr>
            <a:xfrm>
              <a:off x="7365679" y="3523151"/>
              <a:ext cx="1890906" cy="868898"/>
            </a:xfrm>
            <a:prstGeom prst="bentConnector3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79DA490-77F8-7B62-26EB-B6BF624DFEEA}"/>
                </a:ext>
              </a:extLst>
            </p:cNvPr>
            <p:cNvGrpSpPr/>
            <p:nvPr/>
          </p:nvGrpSpPr>
          <p:grpSpPr>
            <a:xfrm>
              <a:off x="5962423" y="3083379"/>
              <a:ext cx="1403256" cy="879544"/>
              <a:chOff x="5962423" y="3083379"/>
              <a:chExt cx="1403256" cy="879544"/>
            </a:xfrm>
          </p:grpSpPr>
          <p:sp>
            <p:nvSpPr>
              <p:cNvPr id="47" name="순서도: 판단 46">
                <a:extLst>
                  <a:ext uri="{FF2B5EF4-FFF2-40B4-BE49-F238E27FC236}">
                    <a16:creationId xmlns:a16="http://schemas.microsoft.com/office/drawing/2014/main" id="{AD12715D-04E4-FE30-4FDA-BAB00ABF7673}"/>
                  </a:ext>
                </a:extLst>
              </p:cNvPr>
              <p:cNvSpPr/>
              <p:nvPr/>
            </p:nvSpPr>
            <p:spPr>
              <a:xfrm>
                <a:off x="5962423" y="3083379"/>
                <a:ext cx="1403256" cy="879544"/>
              </a:xfrm>
              <a:prstGeom prst="flowChartDecis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75A94BB-5142-B9F1-47E6-B9AABD3A218E}"/>
                  </a:ext>
                </a:extLst>
              </p:cNvPr>
              <p:cNvSpPr txBox="1"/>
              <p:nvPr/>
            </p:nvSpPr>
            <p:spPr>
              <a:xfrm>
                <a:off x="6114926" y="3230717"/>
                <a:ext cx="1088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Open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Button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E4D4DF4D-7F90-A27D-A8DC-D6501F24D2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53688" y="1592715"/>
              <a:ext cx="885342" cy="822667"/>
            </a:xfrm>
            <a:prstGeom prst="bentConnector3">
              <a:avLst>
                <a:gd name="adj1" fmla="val 100076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3FBA006-6BE8-9980-1D17-54B83694B2D8}"/>
                </a:ext>
              </a:extLst>
            </p:cNvPr>
            <p:cNvCxnSpPr>
              <a:cxnSpLocks/>
              <a:stCxn id="43" idx="0"/>
              <a:endCxn id="20" idx="2"/>
            </p:cNvCxnSpPr>
            <p:nvPr/>
          </p:nvCxnSpPr>
          <p:spPr>
            <a:xfrm rot="5400000" flipH="1" flipV="1">
              <a:off x="1948862" y="3431449"/>
              <a:ext cx="2014801" cy="962822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05F7FCA1-D11E-6929-926F-79B1C92C6EA9}"/>
                </a:ext>
              </a:extLst>
            </p:cNvPr>
            <p:cNvCxnSpPr>
              <a:cxnSpLocks/>
              <a:stCxn id="38" idx="3"/>
              <a:endCxn id="29" idx="2"/>
            </p:cNvCxnSpPr>
            <p:nvPr/>
          </p:nvCxnSpPr>
          <p:spPr>
            <a:xfrm flipV="1">
              <a:off x="6964248" y="4887349"/>
              <a:ext cx="3144825" cy="960534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3CB2313-73D2-6711-D795-4EBAC9CD894E}"/>
                </a:ext>
              </a:extLst>
            </p:cNvPr>
            <p:cNvCxnSpPr>
              <a:cxnSpLocks/>
              <a:stCxn id="47" idx="1"/>
              <a:endCxn id="20" idx="5"/>
            </p:cNvCxnSpPr>
            <p:nvPr/>
          </p:nvCxnSpPr>
          <p:spPr>
            <a:xfrm rot="10800000">
              <a:off x="4959453" y="2905459"/>
              <a:ext cx="1002970" cy="6176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5A6A5AC-C8A2-ADB1-CFA7-D74241DB7221}"/>
                </a:ext>
              </a:extLst>
            </p:cNvPr>
            <p:cNvGrpSpPr/>
            <p:nvPr/>
          </p:nvGrpSpPr>
          <p:grpSpPr>
            <a:xfrm>
              <a:off x="3492130" y="3400931"/>
              <a:ext cx="1412866" cy="1961865"/>
              <a:chOff x="3492130" y="3400931"/>
              <a:chExt cx="1412866" cy="1961865"/>
            </a:xfrm>
          </p:grpSpPr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AC40C207-550A-EBA0-4F60-FEEC1BF21EAB}"/>
                  </a:ext>
                </a:extLst>
              </p:cNvPr>
              <p:cNvCxnSpPr>
                <a:cxnSpLocks/>
                <a:stCxn id="57" idx="2"/>
                <a:endCxn id="23" idx="0"/>
              </p:cNvCxnSpPr>
              <p:nvPr/>
            </p:nvCxnSpPr>
            <p:spPr>
              <a:xfrm>
                <a:off x="4198563" y="4792658"/>
                <a:ext cx="20325" cy="570138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C5564C3-43DB-BC6E-A01F-6E0F646D1E4B}"/>
                  </a:ext>
                </a:extLst>
              </p:cNvPr>
              <p:cNvGrpSpPr/>
              <p:nvPr/>
            </p:nvGrpSpPr>
            <p:grpSpPr>
              <a:xfrm>
                <a:off x="3492130" y="3843466"/>
                <a:ext cx="1412866" cy="949192"/>
                <a:chOff x="3492130" y="3843466"/>
                <a:chExt cx="1412866" cy="949192"/>
              </a:xfrm>
            </p:grpSpPr>
            <p:sp>
              <p:nvSpPr>
                <p:cNvPr id="57" name="순서도: 판단 56">
                  <a:extLst>
                    <a:ext uri="{FF2B5EF4-FFF2-40B4-BE49-F238E27FC236}">
                      <a16:creationId xmlns:a16="http://schemas.microsoft.com/office/drawing/2014/main" id="{822290CB-1485-42F9-B6D3-D27E82FB2BC7}"/>
                    </a:ext>
                  </a:extLst>
                </p:cNvPr>
                <p:cNvSpPr/>
                <p:nvPr/>
              </p:nvSpPr>
              <p:spPr>
                <a:xfrm>
                  <a:off x="3492130" y="3843466"/>
                  <a:ext cx="1412866" cy="949192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A06382A-2854-6DEE-8CBB-F7A96D3B8EC0}"/>
                    </a:ext>
                  </a:extLst>
                </p:cNvPr>
                <p:cNvSpPr txBox="1"/>
                <p:nvPr/>
              </p:nvSpPr>
              <p:spPr>
                <a:xfrm>
                  <a:off x="3814383" y="4010202"/>
                  <a:ext cx="84901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Enter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Button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BF9BB57-BBD0-BC42-8FF2-5ECBAE9CE919}"/>
                  </a:ext>
                </a:extLst>
              </p:cNvPr>
              <p:cNvCxnSpPr>
                <a:cxnSpLocks/>
                <a:stCxn id="57" idx="0"/>
                <a:endCxn id="20" idx="4"/>
              </p:cNvCxnSpPr>
              <p:nvPr/>
            </p:nvCxnSpPr>
            <p:spPr>
              <a:xfrm flipV="1">
                <a:off x="4198563" y="3400931"/>
                <a:ext cx="0" cy="442535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5CEDF0-ED1E-05B6-948D-972F037ED770}"/>
                </a:ext>
              </a:extLst>
            </p:cNvPr>
            <p:cNvGrpSpPr/>
            <p:nvPr/>
          </p:nvGrpSpPr>
          <p:grpSpPr>
            <a:xfrm>
              <a:off x="7344005" y="1158265"/>
              <a:ext cx="1978244" cy="868899"/>
              <a:chOff x="7344005" y="1158265"/>
              <a:chExt cx="1978244" cy="868899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7301A180-DB11-971F-EBDA-D619F6A36FCE}"/>
                  </a:ext>
                </a:extLst>
              </p:cNvPr>
              <p:cNvCxnSpPr>
                <a:cxnSpLocks/>
                <a:stCxn id="33" idx="1"/>
                <a:endCxn id="26" idx="3"/>
              </p:cNvCxnSpPr>
              <p:nvPr/>
            </p:nvCxnSpPr>
            <p:spPr>
              <a:xfrm flipH="1" flipV="1">
                <a:off x="7344005" y="1586034"/>
                <a:ext cx="1978244" cy="6681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F0687B1-9F32-E3E3-3751-D325BC85795C}"/>
                  </a:ext>
                </a:extLst>
              </p:cNvPr>
              <p:cNvGrpSpPr/>
              <p:nvPr/>
            </p:nvGrpSpPr>
            <p:grpSpPr>
              <a:xfrm>
                <a:off x="7740227" y="1158265"/>
                <a:ext cx="1349452" cy="868899"/>
                <a:chOff x="7740227" y="1158265"/>
                <a:chExt cx="1349452" cy="868899"/>
              </a:xfrm>
            </p:grpSpPr>
            <p:sp>
              <p:nvSpPr>
                <p:cNvPr id="62" name="순서도: 판단 61">
                  <a:extLst>
                    <a:ext uri="{FF2B5EF4-FFF2-40B4-BE49-F238E27FC236}">
                      <a16:creationId xmlns:a16="http://schemas.microsoft.com/office/drawing/2014/main" id="{D87EE8B9-551D-BBBA-ECC8-7111E84E10C8}"/>
                    </a:ext>
                  </a:extLst>
                </p:cNvPr>
                <p:cNvSpPr/>
                <p:nvPr/>
              </p:nvSpPr>
              <p:spPr>
                <a:xfrm>
                  <a:off x="7740227" y="1158265"/>
                  <a:ext cx="1349452" cy="868899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B64905-4B64-9ED7-5904-4525A7FF7D9C}"/>
                    </a:ext>
                  </a:extLst>
                </p:cNvPr>
                <p:cNvSpPr txBox="1"/>
                <p:nvPr/>
              </p:nvSpPr>
              <p:spPr>
                <a:xfrm>
                  <a:off x="7900002" y="1273753"/>
                  <a:ext cx="10889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Open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Button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E66EFB4-5C84-C080-F9DB-28D7F90F28E2}"/>
                </a:ext>
              </a:extLst>
            </p:cNvPr>
            <p:cNvCxnSpPr>
              <a:cxnSpLocks/>
              <a:stCxn id="29" idx="0"/>
              <a:endCxn id="33" idx="2"/>
            </p:cNvCxnSpPr>
            <p:nvPr/>
          </p:nvCxnSpPr>
          <p:spPr>
            <a:xfrm flipV="1">
              <a:off x="10109073" y="2077045"/>
              <a:ext cx="7936" cy="181970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271360" y="22635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결과 정리 및 마무리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52555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6C949A-8457-F6F0-9147-93EAC4831AFA}"/>
              </a:ext>
            </a:extLst>
          </p:cNvPr>
          <p:cNvSpPr txBox="1"/>
          <p:nvPr/>
        </p:nvSpPr>
        <p:spPr>
          <a:xfrm>
            <a:off x="8018723" y="5386726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DOOR WORK </a:t>
            </a: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3E2C2-5278-26A7-5A05-FA0566FABC72}"/>
              </a:ext>
            </a:extLst>
          </p:cNvPr>
          <p:cNvSpPr txBox="1"/>
          <p:nvPr/>
        </p:nvSpPr>
        <p:spPr>
          <a:xfrm>
            <a:off x="3535388" y="5725501"/>
            <a:ext cx="1737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ENTER&amp;CHECK </a:t>
            </a: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PASSWORD</a:t>
            </a: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CA8B8-944D-C24B-8C54-F5E0914F2556}"/>
              </a:ext>
            </a:extLst>
          </p:cNvPr>
          <p:cNvSpPr txBox="1"/>
          <p:nvPr/>
        </p:nvSpPr>
        <p:spPr>
          <a:xfrm>
            <a:off x="3625052" y="2897854"/>
            <a:ext cx="16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SDA OF OLED </a:t>
            </a: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335E2-4A4C-43A6-D5B4-5722C77378A2}"/>
              </a:ext>
            </a:extLst>
          </p:cNvPr>
          <p:cNvSpPr txBox="1"/>
          <p:nvPr/>
        </p:nvSpPr>
        <p:spPr>
          <a:xfrm>
            <a:off x="3422670" y="1650841"/>
            <a:ext cx="1244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SETUP </a:t>
            </a: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84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271360" y="22635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결과 정리 및 마무리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52555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E40E219-9AB6-DE22-D5E6-51ECADE8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36" y="2105025"/>
            <a:ext cx="2762930" cy="3067217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61DA6D-4429-A115-4C7B-F2F3D097C96F}"/>
              </a:ext>
            </a:extLst>
          </p:cNvPr>
          <p:cNvSpPr txBox="1"/>
          <p:nvPr/>
        </p:nvSpPr>
        <p:spPr>
          <a:xfrm>
            <a:off x="8077247" y="2333625"/>
            <a:ext cx="2750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EDGE BUTTON 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53BC5-7FB7-108F-2298-30AFED00CD77}"/>
              </a:ext>
            </a:extLst>
          </p:cNvPr>
          <p:cNvSpPr txBox="1"/>
          <p:nvPr/>
        </p:nvSpPr>
        <p:spPr>
          <a:xfrm>
            <a:off x="2879858" y="2895600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BUZZER 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C949A-8457-F6F0-9147-93EAC4831AFA}"/>
              </a:ext>
            </a:extLst>
          </p:cNvPr>
          <p:cNvSpPr txBox="1"/>
          <p:nvPr/>
        </p:nvSpPr>
        <p:spPr>
          <a:xfrm>
            <a:off x="8028301" y="3533775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DOOR WORK 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3E2C2-5278-26A7-5A05-FA0566FABC72}"/>
              </a:ext>
            </a:extLst>
          </p:cNvPr>
          <p:cNvSpPr txBox="1"/>
          <p:nvPr/>
        </p:nvSpPr>
        <p:spPr>
          <a:xfrm>
            <a:off x="2589599" y="3757197"/>
            <a:ext cx="2457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ENTER&amp;CHECK </a:t>
            </a:r>
          </a:p>
          <a:p>
            <a:pPr algn="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PASSWORD 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CA8B8-944D-C24B-8C54-F5E0914F2556}"/>
              </a:ext>
            </a:extLst>
          </p:cNvPr>
          <p:cNvSpPr txBox="1"/>
          <p:nvPr/>
        </p:nvSpPr>
        <p:spPr>
          <a:xfrm>
            <a:off x="8028301" y="4171965"/>
            <a:ext cx="2662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SDA OF OLED 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335E2-4A4C-43A6-D5B4-5722C77378A2}"/>
              </a:ext>
            </a:extLst>
          </p:cNvPr>
          <p:cNvSpPr txBox="1"/>
          <p:nvPr/>
        </p:nvSpPr>
        <p:spPr>
          <a:xfrm>
            <a:off x="3274198" y="4606684"/>
            <a:ext cx="1699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SETUP &amp; MAIN</a:t>
            </a:r>
          </a:p>
          <a:p>
            <a:pPr algn="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3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B385FC86-8325-AC3D-290D-1F4DFD5169B2}"/>
              </a:ext>
            </a:extLst>
          </p:cNvPr>
          <p:cNvSpPr/>
          <p:nvPr/>
        </p:nvSpPr>
        <p:spPr>
          <a:xfrm>
            <a:off x="1397220" y="1151083"/>
            <a:ext cx="5439013" cy="529589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04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최종 결과 및 완성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271360" y="22635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결과 정리 및 마무리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745805" y="411018"/>
            <a:ext cx="5525555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DD2220-B1F9-39E6-DD76-E3C45842B47C}"/>
              </a:ext>
            </a:extLst>
          </p:cNvPr>
          <p:cNvGrpSpPr/>
          <p:nvPr/>
        </p:nvGrpSpPr>
        <p:grpSpPr>
          <a:xfrm>
            <a:off x="5383353" y="1389202"/>
            <a:ext cx="1452880" cy="1400174"/>
            <a:chOff x="3319145" y="1162051"/>
            <a:chExt cx="1452880" cy="140017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5E397B-5503-337A-C6C5-820BDEFF0E20}"/>
                </a:ext>
              </a:extLst>
            </p:cNvPr>
            <p:cNvSpPr/>
            <p:nvPr/>
          </p:nvSpPr>
          <p:spPr>
            <a:xfrm>
              <a:off x="3319145" y="1162051"/>
              <a:ext cx="1452880" cy="14001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BDB59-B740-47A3-06E2-E4E69299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853" y="1304234"/>
              <a:ext cx="1148033" cy="1148033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4DA1A9-7BE8-E9C1-DAF0-304E018DD97C}"/>
              </a:ext>
            </a:extLst>
          </p:cNvPr>
          <p:cNvSpPr/>
          <p:nvPr/>
        </p:nvSpPr>
        <p:spPr>
          <a:xfrm>
            <a:off x="1130763" y="963508"/>
            <a:ext cx="3986133" cy="5671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0C7E42-0A30-BAB9-351A-AE808A08EAD9}"/>
              </a:ext>
            </a:extLst>
          </p:cNvPr>
          <p:cNvGrpSpPr/>
          <p:nvPr/>
        </p:nvGrpSpPr>
        <p:grpSpPr>
          <a:xfrm>
            <a:off x="2256127" y="2191851"/>
            <a:ext cx="3371850" cy="3257550"/>
            <a:chOff x="4875097" y="1800222"/>
            <a:chExt cx="3371850" cy="32575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9DB6971-3E8D-51B4-F949-2845414E11AF}"/>
                </a:ext>
              </a:extLst>
            </p:cNvPr>
            <p:cNvSpPr/>
            <p:nvPr/>
          </p:nvSpPr>
          <p:spPr>
            <a:xfrm>
              <a:off x="4875097" y="1800222"/>
              <a:ext cx="3371850" cy="32575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C392319-7246-712B-DC92-1A83EE4F8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87" y="2427765"/>
              <a:ext cx="2002470" cy="200247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93973E-65A6-849D-4076-85C29EC50AA9}"/>
              </a:ext>
            </a:extLst>
          </p:cNvPr>
          <p:cNvGrpSpPr/>
          <p:nvPr/>
        </p:nvGrpSpPr>
        <p:grpSpPr>
          <a:xfrm>
            <a:off x="5535061" y="5028424"/>
            <a:ext cx="1452880" cy="1400174"/>
            <a:chOff x="5535061" y="5028424"/>
            <a:chExt cx="1452880" cy="140017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010CF1B-440D-6D30-B7DC-D204FF0B82B9}"/>
                </a:ext>
              </a:extLst>
            </p:cNvPr>
            <p:cNvSpPr/>
            <p:nvPr/>
          </p:nvSpPr>
          <p:spPr>
            <a:xfrm>
              <a:off x="5535061" y="5028424"/>
              <a:ext cx="1452880" cy="14001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9211C50-68ED-28DE-9062-F57E111B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962" y="5164972"/>
              <a:ext cx="1127078" cy="112707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07006D7-93DF-3040-11DF-DD528D01BAA7}"/>
              </a:ext>
            </a:extLst>
          </p:cNvPr>
          <p:cNvSpPr txBox="1"/>
          <p:nvPr/>
        </p:nvSpPr>
        <p:spPr>
          <a:xfrm>
            <a:off x="7130228" y="1650302"/>
            <a:ext cx="4282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코드 고도화에 관하여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</a:rPr>
              <a:t>android studio </a:t>
            </a:r>
            <a:r>
              <a:rPr lang="en-US" altLang="ko-KR" sz="2000" b="1" dirty="0" err="1">
                <a:solidFill>
                  <a:schemeClr val="accent2">
                    <a:lumMod val="75000"/>
                  </a:schemeClr>
                </a:solidFill>
              </a:rPr>
              <a:t>mvvm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패턴을 사용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65EFD1-F587-5EAA-A04C-6B5E35587C6A}"/>
              </a:ext>
            </a:extLst>
          </p:cNvPr>
          <p:cNvSpPr txBox="1"/>
          <p:nvPr/>
        </p:nvSpPr>
        <p:spPr>
          <a:xfrm>
            <a:off x="7254398" y="5374568"/>
            <a:ext cx="3685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</a:rPr>
              <a:t>Interrupt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발생 시 더 효율적인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코드 개발 연구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9CA1A7C-46D1-C9AA-F98C-3FACBB2F2D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612E0-434D-5EDB-25DE-B426765C69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5957" y="-1622884"/>
            <a:ext cx="6501587" cy="6501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D2829-FA0F-8114-91A9-8B6E1C79632D}"/>
              </a:ext>
            </a:extLst>
          </p:cNvPr>
          <p:cNvSpPr txBox="1"/>
          <p:nvPr/>
        </p:nvSpPr>
        <p:spPr>
          <a:xfrm>
            <a:off x="2586668" y="1982450"/>
            <a:ext cx="701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THANK YOU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1374A0F-AD05-913B-2B83-29C6FD1AC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228893"/>
              </p:ext>
            </p:extLst>
          </p:nvPr>
        </p:nvGraphicFramePr>
        <p:xfrm>
          <a:off x="6982690" y="5342424"/>
          <a:ext cx="49968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626">
                  <a:extLst>
                    <a:ext uri="{9D8B030D-6E8A-4147-A177-3AD203B41FA5}">
                      <a16:colId xmlns:a16="http://schemas.microsoft.com/office/drawing/2014/main" val="577082883"/>
                    </a:ext>
                  </a:extLst>
                </a:gridCol>
                <a:gridCol w="1376593">
                  <a:extLst>
                    <a:ext uri="{9D8B030D-6E8A-4147-A177-3AD203B41FA5}">
                      <a16:colId xmlns:a16="http://schemas.microsoft.com/office/drawing/2014/main" val="487054017"/>
                    </a:ext>
                  </a:extLst>
                </a:gridCol>
                <a:gridCol w="2604655">
                  <a:extLst>
                    <a:ext uri="{9D8B030D-6E8A-4147-A177-3AD203B41FA5}">
                      <a16:colId xmlns:a16="http://schemas.microsoft.com/office/drawing/2014/main" val="37065287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컴퓨터소프트웨어공학부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4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팀장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학번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201995020 /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김영현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19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학번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201995102 /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홍태의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43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89067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1583BDE-1D8A-53FB-53FB-1DB537C39D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CA1A7C-46D1-C9AA-F98C-3FACBB2F2DA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265979-C9A1-072F-875B-9288CE2CAEE9}"/>
                </a:ext>
              </a:extLst>
            </p:cNvPr>
            <p:cNvSpPr/>
            <p:nvPr/>
          </p:nvSpPr>
          <p:spPr>
            <a:xfrm>
              <a:off x="1052946" y="1517073"/>
              <a:ext cx="3694545" cy="3823854"/>
            </a:xfrm>
            <a:prstGeom prst="ellipse">
              <a:avLst/>
            </a:prstGeom>
            <a:solidFill>
              <a:schemeClr val="bg1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01</a:t>
              </a:r>
              <a:endParaRPr lang="ko-KR" altLang="en-US" sz="138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E93D1B-D5D8-A12D-4B5D-FE5FA5EE7168}"/>
              </a:ext>
            </a:extLst>
          </p:cNvPr>
          <p:cNvSpPr txBox="1"/>
          <p:nvPr/>
        </p:nvSpPr>
        <p:spPr>
          <a:xfrm>
            <a:off x="5163277" y="2305615"/>
            <a:ext cx="45624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과제 계획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분석 및 조사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ㆍ과제</a:t>
            </a:r>
            <a:r>
              <a:rPr lang="ko-KR" altLang="en-US" dirty="0">
                <a:solidFill>
                  <a:schemeClr val="bg1"/>
                </a:solidFill>
              </a:rPr>
              <a:t> 분석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ㆍ구현</a:t>
            </a:r>
            <a:r>
              <a:rPr lang="ko-KR" altLang="en-US" dirty="0">
                <a:solidFill>
                  <a:schemeClr val="bg1"/>
                </a:solidFill>
              </a:rPr>
              <a:t> 분담 및 작업 과정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ㆍ구현을</a:t>
            </a:r>
            <a:r>
              <a:rPr lang="ko-KR" altLang="en-US" dirty="0">
                <a:solidFill>
                  <a:schemeClr val="bg1"/>
                </a:solidFill>
              </a:rPr>
              <a:t> 위한 조사 및 참고</a:t>
            </a:r>
          </a:p>
        </p:txBody>
      </p:sp>
    </p:spTree>
    <p:extLst>
      <p:ext uri="{BB962C8B-B14F-4D97-AF65-F5344CB8AC3E}">
        <p14:creationId xmlns:p14="http://schemas.microsoft.com/office/powerpoint/2010/main" val="3068797807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01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계획</a:t>
            </a:r>
            <a:r>
              <a:rPr lang="en-US" altLang="ko-KR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분석 및 조사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10831470" y="2217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과제 분석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550513" y="406383"/>
            <a:ext cx="6280957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0493EF-6497-A385-790C-A0D2FBD4F4EC}"/>
              </a:ext>
            </a:extLst>
          </p:cNvPr>
          <p:cNvGrpSpPr/>
          <p:nvPr/>
        </p:nvGrpSpPr>
        <p:grpSpPr>
          <a:xfrm>
            <a:off x="1733006" y="1358537"/>
            <a:ext cx="4097917" cy="646331"/>
            <a:chOff x="1846217" y="1375954"/>
            <a:chExt cx="409791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087087-E2D4-2974-B7F8-23C4B2CF1FA8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0F8203-380D-BE85-B2F4-A8E196AEDE92}"/>
                </a:ext>
              </a:extLst>
            </p:cNvPr>
            <p:cNvSpPr txBox="1"/>
            <p:nvPr/>
          </p:nvSpPr>
          <p:spPr>
            <a:xfrm>
              <a:off x="2566286" y="1514453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비밀번호는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4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자리 숫자로 한다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1C5F7-9277-3637-0952-F5C4CBB076A2}"/>
              </a:ext>
            </a:extLst>
          </p:cNvPr>
          <p:cNvGrpSpPr/>
          <p:nvPr/>
        </p:nvGrpSpPr>
        <p:grpSpPr>
          <a:xfrm>
            <a:off x="1733006" y="2691646"/>
            <a:ext cx="4150816" cy="647364"/>
            <a:chOff x="1846217" y="1374921"/>
            <a:chExt cx="4150816" cy="6473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E1BD4A-9D2A-E7D0-1A85-8328D3AAE9CD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63B620-7231-F540-ACF1-78FD6C81EAFC}"/>
                </a:ext>
              </a:extLst>
            </p:cNvPr>
            <p:cNvSpPr txBox="1"/>
            <p:nvPr/>
          </p:nvSpPr>
          <p:spPr>
            <a:xfrm>
              <a:off x="2566286" y="1374921"/>
              <a:ext cx="3430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버튼과 조이스틱 장치는 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비밀번호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입력 장치로 활용한다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10ACD4-E48E-5690-0E19-6F6CAB80FF64}"/>
              </a:ext>
            </a:extLst>
          </p:cNvPr>
          <p:cNvGrpSpPr/>
          <p:nvPr/>
        </p:nvGrpSpPr>
        <p:grpSpPr>
          <a:xfrm>
            <a:off x="1733006" y="4026821"/>
            <a:ext cx="3689152" cy="646331"/>
            <a:chOff x="1846217" y="1375954"/>
            <a:chExt cx="3689152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5D4CCF-953A-6E76-D88B-088D1E91405A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44F60B-1380-DB62-340B-1A6FF4B78BDB}"/>
                </a:ext>
              </a:extLst>
            </p:cNvPr>
            <p:cNvSpPr txBox="1"/>
            <p:nvPr/>
          </p:nvSpPr>
          <p:spPr>
            <a:xfrm>
              <a:off x="2566286" y="1514453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도어 개폐 장치 시뮬레이션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6ABFA4-D664-249A-6016-EEC5EDE88EC5}"/>
              </a:ext>
            </a:extLst>
          </p:cNvPr>
          <p:cNvGrpSpPr/>
          <p:nvPr/>
        </p:nvGrpSpPr>
        <p:grpSpPr>
          <a:xfrm>
            <a:off x="1733006" y="5360962"/>
            <a:ext cx="4596451" cy="646333"/>
            <a:chOff x="1846217" y="1375952"/>
            <a:chExt cx="4596451" cy="6463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EBE57-601A-825D-E99B-F8E07705C1C9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8AF0FA-A11C-69A2-ED71-4A8747F69F9E}"/>
                </a:ext>
              </a:extLst>
            </p:cNvPr>
            <p:cNvSpPr txBox="1"/>
            <p:nvPr/>
          </p:nvSpPr>
          <p:spPr>
            <a:xfrm>
              <a:off x="2566286" y="1375952"/>
              <a:ext cx="3876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OLED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 출력 장치로 도어 개폐 여부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,</a:t>
              </a:r>
            </a:p>
            <a:p>
              <a:r>
                <a:rPr lang="ko-KR" altLang="en-US" dirty="0" err="1">
                  <a:solidFill>
                    <a:schemeClr val="accent2">
                      <a:lumMod val="50000"/>
                    </a:schemeClr>
                  </a:solidFill>
                </a:rPr>
                <a:t>온습도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,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 비밀번호 입력 등 표시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A0D952-6C7A-AE86-95ED-A4C3C39506BB}"/>
              </a:ext>
            </a:extLst>
          </p:cNvPr>
          <p:cNvGrpSpPr/>
          <p:nvPr/>
        </p:nvGrpSpPr>
        <p:grpSpPr>
          <a:xfrm>
            <a:off x="6733553" y="1348990"/>
            <a:ext cx="4785606" cy="655878"/>
            <a:chOff x="1846217" y="1366407"/>
            <a:chExt cx="4785606" cy="65587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4A8491-8CBE-8F9E-A690-049CCEC7F7EF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05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CF5151-CD21-CA5C-D1ED-47030C547D94}"/>
                </a:ext>
              </a:extLst>
            </p:cNvPr>
            <p:cNvSpPr txBox="1"/>
            <p:nvPr/>
          </p:nvSpPr>
          <p:spPr>
            <a:xfrm>
              <a:off x="2566286" y="1366407"/>
              <a:ext cx="40655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Buzzer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및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LED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장치는 도어 개폐 동작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및 키 입력 등에 대한 알람 동작 수행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34B6D0B-7ADB-750F-C544-2F029BC690DF}"/>
              </a:ext>
            </a:extLst>
          </p:cNvPr>
          <p:cNvGrpSpPr/>
          <p:nvPr/>
        </p:nvGrpSpPr>
        <p:grpSpPr>
          <a:xfrm>
            <a:off x="6733553" y="2611540"/>
            <a:ext cx="3540072" cy="655878"/>
            <a:chOff x="1846217" y="1366407"/>
            <a:chExt cx="3540072" cy="65587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388DC5-DEA3-D475-A69C-87C3B175CBFE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06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D5B9BF-1A82-407E-53D6-0FB88F222BEE}"/>
                </a:ext>
              </a:extLst>
            </p:cNvPr>
            <p:cNvSpPr txBox="1"/>
            <p:nvPr/>
          </p:nvSpPr>
          <p:spPr>
            <a:xfrm>
              <a:off x="2566286" y="1366407"/>
              <a:ext cx="2820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버튼 입력을 이용하여 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도어 개폐 수동 제어 지원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EA009C-1DB2-C0E4-86CF-7F17A9EFCABD}"/>
              </a:ext>
            </a:extLst>
          </p:cNvPr>
          <p:cNvGrpSpPr/>
          <p:nvPr/>
        </p:nvGrpSpPr>
        <p:grpSpPr>
          <a:xfrm>
            <a:off x="6733553" y="4022137"/>
            <a:ext cx="4731103" cy="646331"/>
            <a:chOff x="1846217" y="1375954"/>
            <a:chExt cx="4731103" cy="6463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53F6B4-8A59-96C0-99A7-31CA5EAFCEDF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07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75D614-D017-F25B-2CE7-59D15FE48136}"/>
                </a:ext>
              </a:extLst>
            </p:cNvPr>
            <p:cNvSpPr txBox="1"/>
            <p:nvPr/>
          </p:nvSpPr>
          <p:spPr>
            <a:xfrm>
              <a:off x="2566286" y="1514453"/>
              <a:ext cx="4011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도어 열림 후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30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초 후 자동 잠김 지원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24EDC4-7FE3-7845-64B8-54C11656A0D7}"/>
              </a:ext>
            </a:extLst>
          </p:cNvPr>
          <p:cNvGrpSpPr/>
          <p:nvPr/>
        </p:nvGrpSpPr>
        <p:grpSpPr>
          <a:xfrm>
            <a:off x="6733553" y="5360961"/>
            <a:ext cx="4447371" cy="646333"/>
            <a:chOff x="1846217" y="1375952"/>
            <a:chExt cx="4447371" cy="64633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4698D7-14A6-DB6B-8053-632706971B03}"/>
                </a:ext>
              </a:extLst>
            </p:cNvPr>
            <p:cNvSpPr txBox="1"/>
            <p:nvPr/>
          </p:nvSpPr>
          <p:spPr>
            <a:xfrm>
              <a:off x="1846217" y="1375954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>
                      <a:lumMod val="50000"/>
                    </a:schemeClr>
                  </a:solidFill>
                </a:rPr>
                <a:t>08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A0A71A-1D95-217C-1E6C-11D39585617B}"/>
                </a:ext>
              </a:extLst>
            </p:cNvPr>
            <p:cNvSpPr txBox="1"/>
            <p:nvPr/>
          </p:nvSpPr>
          <p:spPr>
            <a:xfrm>
              <a:off x="2566286" y="1375952"/>
              <a:ext cx="3727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일반 모드 시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OLED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화면에 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도어 개폐 여부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및 온도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습도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1309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01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계획</a:t>
            </a:r>
            <a:r>
              <a:rPr lang="en-US" altLang="ko-KR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분석 및 조사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502193" y="22635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구현 분담 및 사전 조사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550513" y="411018"/>
            <a:ext cx="4951680" cy="0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CA0BC-2642-F3E4-1EAD-08CBF535118D}"/>
              </a:ext>
            </a:extLst>
          </p:cNvPr>
          <p:cNvGrpSpPr/>
          <p:nvPr/>
        </p:nvGrpSpPr>
        <p:grpSpPr>
          <a:xfrm>
            <a:off x="2152650" y="1082282"/>
            <a:ext cx="8896350" cy="5364700"/>
            <a:chOff x="2076450" y="1110852"/>
            <a:chExt cx="8896350" cy="53647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B607C4A-0627-E56F-F1FF-FBD4004DE691}"/>
                </a:ext>
              </a:extLst>
            </p:cNvPr>
            <p:cNvSpPr/>
            <p:nvPr/>
          </p:nvSpPr>
          <p:spPr>
            <a:xfrm>
              <a:off x="2076450" y="1110852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D58118D-1335-C738-6AC3-E01C6E80F13C}"/>
                </a:ext>
              </a:extLst>
            </p:cNvPr>
            <p:cNvSpPr/>
            <p:nvPr/>
          </p:nvSpPr>
          <p:spPr>
            <a:xfrm>
              <a:off x="2076450" y="2218667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9A6B681-791A-FD4C-46E3-2D0E56F54BF4}"/>
                </a:ext>
              </a:extLst>
            </p:cNvPr>
            <p:cNvSpPr/>
            <p:nvPr/>
          </p:nvSpPr>
          <p:spPr>
            <a:xfrm>
              <a:off x="2076450" y="3326482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91505EA-E39B-2C40-2593-B6556C04103B}"/>
                </a:ext>
              </a:extLst>
            </p:cNvPr>
            <p:cNvSpPr/>
            <p:nvPr/>
          </p:nvSpPr>
          <p:spPr>
            <a:xfrm>
              <a:off x="6953250" y="1459230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17BECAA-F663-56F6-6862-C311CE99ED8F}"/>
                </a:ext>
              </a:extLst>
            </p:cNvPr>
            <p:cNvSpPr/>
            <p:nvPr/>
          </p:nvSpPr>
          <p:spPr>
            <a:xfrm>
              <a:off x="2076450" y="5542112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39E89A7-C17E-07E9-B1ED-CF47DF471C14}"/>
                </a:ext>
              </a:extLst>
            </p:cNvPr>
            <p:cNvSpPr/>
            <p:nvPr/>
          </p:nvSpPr>
          <p:spPr>
            <a:xfrm>
              <a:off x="2076450" y="4434297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CF1CB70-C399-F088-6793-4328FCA3B096}"/>
                </a:ext>
              </a:extLst>
            </p:cNvPr>
            <p:cNvSpPr/>
            <p:nvPr/>
          </p:nvSpPr>
          <p:spPr>
            <a:xfrm>
              <a:off x="6953250" y="2642510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E4D87C1-22EA-9DCD-CE2E-E52733461FA9}"/>
                </a:ext>
              </a:extLst>
            </p:cNvPr>
            <p:cNvSpPr/>
            <p:nvPr/>
          </p:nvSpPr>
          <p:spPr>
            <a:xfrm>
              <a:off x="6953250" y="5009069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6A31328-5C13-270D-7192-074C8C9CD416}"/>
                </a:ext>
              </a:extLst>
            </p:cNvPr>
            <p:cNvSpPr/>
            <p:nvPr/>
          </p:nvSpPr>
          <p:spPr>
            <a:xfrm>
              <a:off x="6953250" y="3825790"/>
              <a:ext cx="4019550" cy="933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2D751A-3FCD-3C34-4FB6-4E4439F47AB6}"/>
                </a:ext>
              </a:extLst>
            </p:cNvPr>
            <p:cNvSpPr txBox="1"/>
            <p:nvPr/>
          </p:nvSpPr>
          <p:spPr>
            <a:xfrm>
              <a:off x="2109011" y="1388263"/>
              <a:ext cx="3986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OLED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에 출력할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</a:rPr>
                <a:t>온도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</a:rPr>
                <a:t>습도 센서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8AF81F-1B23-A77F-2D2A-F734F41BEA9F}"/>
                </a:ext>
              </a:extLst>
            </p:cNvPr>
            <p:cNvSpPr txBox="1"/>
            <p:nvPr/>
          </p:nvSpPr>
          <p:spPr>
            <a:xfrm>
              <a:off x="2251941" y="2500721"/>
              <a:ext cx="3668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도어 개폐를 위한 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Bluetooth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EC1F31-5490-3D18-C74F-2C1497A23D6A}"/>
                </a:ext>
              </a:extLst>
            </p:cNvPr>
            <p:cNvSpPr txBox="1"/>
            <p:nvPr/>
          </p:nvSpPr>
          <p:spPr>
            <a:xfrm>
              <a:off x="7281313" y="1602784"/>
              <a:ext cx="3363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도어 개폐 여부 및 온도 습도를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출력할 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OLED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706B54-05F7-EA73-46CA-60B021F64125}"/>
                </a:ext>
              </a:extLst>
            </p:cNvPr>
            <p:cNvSpPr txBox="1"/>
            <p:nvPr/>
          </p:nvSpPr>
          <p:spPr>
            <a:xfrm>
              <a:off x="7418369" y="2794550"/>
              <a:ext cx="3089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도어의 작동 동작 및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음 발생을 위한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Buzzer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09F510-D7E0-E68D-8346-330E15631ACD}"/>
                </a:ext>
              </a:extLst>
            </p:cNvPr>
            <p:cNvSpPr txBox="1"/>
            <p:nvPr/>
          </p:nvSpPr>
          <p:spPr>
            <a:xfrm>
              <a:off x="2627357" y="3604639"/>
              <a:ext cx="295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Android Application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DA4D08-9D03-79A7-B0D5-DF7516F4B82E}"/>
                </a:ext>
              </a:extLst>
            </p:cNvPr>
            <p:cNvSpPr txBox="1"/>
            <p:nvPr/>
          </p:nvSpPr>
          <p:spPr>
            <a:xfrm>
              <a:off x="2354570" y="4577851"/>
              <a:ext cx="3430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</a:rPr>
                <a:t>개폐를 수동으로 제어하기 위한</a:t>
              </a:r>
              <a:endParaRPr lang="en-US" altLang="ko-KR" b="1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Button </a:t>
              </a:r>
              <a:r>
                <a:rPr lang="ko-KR" altLang="en-US" b="1" dirty="0">
                  <a:solidFill>
                    <a:schemeClr val="accent2">
                      <a:lumMod val="50000"/>
                    </a:schemeClr>
                  </a:solidFill>
                </a:rPr>
                <a:t>구현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7F77CA-EFFE-A6BC-7D8B-3B94C2A013DD}"/>
                </a:ext>
              </a:extLst>
            </p:cNvPr>
            <p:cNvSpPr txBox="1"/>
            <p:nvPr/>
          </p:nvSpPr>
          <p:spPr>
            <a:xfrm>
              <a:off x="2109011" y="5685666"/>
              <a:ext cx="3825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비밀번호 입력 시 숫자 제어를 위한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Joystick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35E311-151A-CA6B-74DD-C6550CB4269D}"/>
                </a:ext>
              </a:extLst>
            </p:cNvPr>
            <p:cNvSpPr txBox="1"/>
            <p:nvPr/>
          </p:nvSpPr>
          <p:spPr>
            <a:xfrm>
              <a:off x="7418369" y="3973971"/>
              <a:ext cx="3342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도어의 열림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잠김 동작을 위한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Motor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28ADB1-D545-D0A9-F430-605A468E5139}"/>
                </a:ext>
              </a:extLst>
            </p:cNvPr>
            <p:cNvSpPr txBox="1"/>
            <p:nvPr/>
          </p:nvSpPr>
          <p:spPr>
            <a:xfrm>
              <a:off x="7202524" y="5152623"/>
              <a:ext cx="3594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도어의 현 상태 또는 동작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상태를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표현할 </a:t>
              </a:r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LED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3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01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과제 계획</a:t>
            </a:r>
            <a:r>
              <a:rPr lang="en-US" altLang="ko-KR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분석 및 조사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271360" y="22171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구현을 위한 조사 </a:t>
            </a:r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및 참고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550513" y="406383"/>
            <a:ext cx="4720847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0213E3-CB6C-D996-BCDD-E18319C38DA4}"/>
              </a:ext>
            </a:extLst>
          </p:cNvPr>
          <p:cNvGrpSpPr/>
          <p:nvPr/>
        </p:nvGrpSpPr>
        <p:grpSpPr>
          <a:xfrm>
            <a:off x="1689411" y="1047750"/>
            <a:ext cx="3971925" cy="5334000"/>
            <a:chOff x="1647825" y="1047750"/>
            <a:chExt cx="3971925" cy="5334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15BA319-D686-68D2-25F9-66981FA86638}"/>
                </a:ext>
              </a:extLst>
            </p:cNvPr>
            <p:cNvSpPr/>
            <p:nvPr/>
          </p:nvSpPr>
          <p:spPr>
            <a:xfrm>
              <a:off x="1647825" y="1047750"/>
              <a:ext cx="3971925" cy="533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EEF80E-DAAD-C71C-1FD6-857B4B314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299" y="1880756"/>
              <a:ext cx="3598975" cy="43464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00FC92-6368-B983-B94C-D40FE873311C}"/>
                </a:ext>
              </a:extLst>
            </p:cNvPr>
            <p:cNvSpPr txBox="1"/>
            <p:nvPr/>
          </p:nvSpPr>
          <p:spPr>
            <a:xfrm>
              <a:off x="1756981" y="1264504"/>
              <a:ext cx="3785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</a:rPr>
                <a:t>HC-05 Bluetooth Library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D872C6-8655-B4C4-7BB3-B40276AD18E0}"/>
              </a:ext>
            </a:extLst>
          </p:cNvPr>
          <p:cNvGrpSpPr/>
          <p:nvPr/>
        </p:nvGrpSpPr>
        <p:grpSpPr>
          <a:xfrm>
            <a:off x="3417255" y="1047750"/>
            <a:ext cx="3971925" cy="5334000"/>
            <a:chOff x="5806224" y="1047750"/>
            <a:chExt cx="3971925" cy="5334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FB31FD-8208-EEB1-EBF2-A005BA445F25}"/>
                </a:ext>
              </a:extLst>
            </p:cNvPr>
            <p:cNvSpPr/>
            <p:nvPr/>
          </p:nvSpPr>
          <p:spPr>
            <a:xfrm>
              <a:off x="5806224" y="1047750"/>
              <a:ext cx="3971925" cy="533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63517A-82AE-1B83-E782-F116FF80B196}"/>
                </a:ext>
              </a:extLst>
            </p:cNvPr>
            <p:cNvSpPr txBox="1"/>
            <p:nvPr/>
          </p:nvSpPr>
          <p:spPr>
            <a:xfrm>
              <a:off x="6049934" y="1274742"/>
              <a:ext cx="3541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</a:rPr>
                <a:t>DHT-22 Sensor Library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594AAA6-D743-7345-98F9-7C2B53A7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80756"/>
              <a:ext cx="3362325" cy="434640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D17AC5-4942-9A48-56F9-2A4B66832D23}"/>
              </a:ext>
            </a:extLst>
          </p:cNvPr>
          <p:cNvGrpSpPr/>
          <p:nvPr/>
        </p:nvGrpSpPr>
        <p:grpSpPr>
          <a:xfrm>
            <a:off x="5553143" y="1047750"/>
            <a:ext cx="3971925" cy="5334000"/>
            <a:chOff x="6850488" y="1047750"/>
            <a:chExt cx="3971925" cy="5334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CC00AB-8DC2-6E79-EEB7-311B64C46725}"/>
                </a:ext>
              </a:extLst>
            </p:cNvPr>
            <p:cNvSpPr/>
            <p:nvPr/>
          </p:nvSpPr>
          <p:spPr>
            <a:xfrm>
              <a:off x="6850488" y="1047750"/>
              <a:ext cx="3971925" cy="533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5D2384-FBC9-6AA8-C9C1-B137393D1C5E}"/>
                </a:ext>
              </a:extLst>
            </p:cNvPr>
            <p:cNvSpPr txBox="1"/>
            <p:nvPr/>
          </p:nvSpPr>
          <p:spPr>
            <a:xfrm>
              <a:off x="7820803" y="1265218"/>
              <a:ext cx="2107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</a:rPr>
                <a:t>OLED Library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151EFB-39AB-F148-485F-DD1E6D99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8050" y="1880756"/>
              <a:ext cx="3133725" cy="4391813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6932AD-B436-2124-CA23-3270E297E69F}"/>
              </a:ext>
            </a:extLst>
          </p:cNvPr>
          <p:cNvGrpSpPr/>
          <p:nvPr/>
        </p:nvGrpSpPr>
        <p:grpSpPr>
          <a:xfrm>
            <a:off x="7666688" y="1028700"/>
            <a:ext cx="3971925" cy="5334000"/>
            <a:chOff x="7477863" y="1002343"/>
            <a:chExt cx="3971925" cy="5334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9A6AA5-2518-068A-88AD-446B7A1B2548}"/>
                </a:ext>
              </a:extLst>
            </p:cNvPr>
            <p:cNvSpPr/>
            <p:nvPr/>
          </p:nvSpPr>
          <p:spPr>
            <a:xfrm>
              <a:off x="7477863" y="1002343"/>
              <a:ext cx="3971925" cy="533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832207-3261-9A14-41E8-0F01BC02945C}"/>
                </a:ext>
              </a:extLst>
            </p:cNvPr>
            <p:cNvSpPr txBox="1"/>
            <p:nvPr/>
          </p:nvSpPr>
          <p:spPr>
            <a:xfrm>
              <a:off x="8460167" y="1227781"/>
              <a:ext cx="1996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</a:rPr>
                <a:t>Other Notes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0C3A2DF-B593-804C-F704-CBDE9C1C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6701" y="1771574"/>
              <a:ext cx="3155526" cy="4455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9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1583BDE-1D8A-53FB-53FB-1DB537C39D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CA1A7C-46D1-C9AA-F98C-3FACBB2F2DA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1265979-C9A1-072F-875B-9288CE2CAEE9}"/>
                </a:ext>
              </a:extLst>
            </p:cNvPr>
            <p:cNvSpPr/>
            <p:nvPr/>
          </p:nvSpPr>
          <p:spPr>
            <a:xfrm>
              <a:off x="1052946" y="1517073"/>
              <a:ext cx="3694545" cy="3823854"/>
            </a:xfrm>
            <a:prstGeom prst="ellipse">
              <a:avLst/>
            </a:prstGeom>
            <a:solidFill>
              <a:schemeClr val="bg1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02</a:t>
              </a:r>
              <a:endParaRPr lang="ko-KR" altLang="en-US" sz="138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E93D1B-D5D8-A12D-4B5D-FE5FA5EE7168}"/>
              </a:ext>
            </a:extLst>
          </p:cNvPr>
          <p:cNvSpPr txBox="1"/>
          <p:nvPr/>
        </p:nvSpPr>
        <p:spPr>
          <a:xfrm>
            <a:off x="5163277" y="2582614"/>
            <a:ext cx="609654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구현 알고리즘 및 프로그램 소스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ㆍ구현</a:t>
            </a:r>
            <a:r>
              <a:rPr lang="ko-KR" altLang="en-US" dirty="0">
                <a:solidFill>
                  <a:schemeClr val="bg1"/>
                </a:solidFill>
              </a:rPr>
              <a:t> 전 참고 사항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ㆍ알고리즘</a:t>
            </a:r>
            <a:r>
              <a:rPr lang="ko-KR" altLang="en-US" dirty="0">
                <a:solidFill>
                  <a:schemeClr val="bg1"/>
                </a:solidFill>
              </a:rPr>
              <a:t> 구현 설명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2118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02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구현 알고리즘 및 프로그램 소스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10045610" y="22171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  <a:alpha val="70000"/>
                  </a:schemeClr>
                </a:solidFill>
              </a:rPr>
              <a:t>구현 전 참고 사항</a:t>
            </a:r>
            <a:endParaRPr lang="ko-KR" altLang="en-US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5701469" y="406383"/>
            <a:ext cx="4344141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CA1F568-986D-F51A-4DAB-21F99E60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07" y="2776537"/>
            <a:ext cx="3333750" cy="1666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DFCFC6-4DA2-C290-85D7-763BCDA3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2221160"/>
            <a:ext cx="5939465" cy="27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18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6C884C-7A88-A22D-38EF-5490F9057C91}"/>
              </a:ext>
            </a:extLst>
          </p:cNvPr>
          <p:cNvSpPr/>
          <p:nvPr/>
        </p:nvSpPr>
        <p:spPr>
          <a:xfrm>
            <a:off x="0" y="0"/>
            <a:ext cx="979055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96837-C308-87B6-9060-5666750C248E}"/>
              </a:ext>
            </a:extLst>
          </p:cNvPr>
          <p:cNvGrpSpPr/>
          <p:nvPr/>
        </p:nvGrpSpPr>
        <p:grpSpPr>
          <a:xfrm>
            <a:off x="-1" y="0"/>
            <a:ext cx="979055" cy="822037"/>
            <a:chOff x="-1" y="600364"/>
            <a:chExt cx="979055" cy="822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28143F-6C91-5ACD-8D6B-4D2709599234}"/>
                </a:ext>
              </a:extLst>
            </p:cNvPr>
            <p:cNvSpPr/>
            <p:nvPr/>
          </p:nvSpPr>
          <p:spPr>
            <a:xfrm>
              <a:off x="-1" y="600364"/>
              <a:ext cx="979055" cy="82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BD1D7D-E3B7-F1D4-5D4E-7EEDF6BB0FA7}"/>
                </a:ext>
              </a:extLst>
            </p:cNvPr>
            <p:cNvSpPr txBox="1"/>
            <p:nvPr/>
          </p:nvSpPr>
          <p:spPr>
            <a:xfrm>
              <a:off x="100637" y="657439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2">
                      <a:lumMod val="75000"/>
                      <a:alpha val="70000"/>
                    </a:schemeClr>
                  </a:solidFill>
                </a:rPr>
                <a:t>02</a:t>
              </a:r>
              <a:endParaRPr lang="ko-KR" altLang="en-US" sz="4000" b="1" dirty="0">
                <a:solidFill>
                  <a:schemeClr val="accent2">
                    <a:lumMod val="75000"/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D6F7E0-4E8D-275F-4E2A-0619F5209F00}"/>
              </a:ext>
            </a:extLst>
          </p:cNvPr>
          <p:cNvSpPr txBox="1"/>
          <p:nvPr/>
        </p:nvSpPr>
        <p:spPr>
          <a:xfrm>
            <a:off x="1079691" y="180185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구현 알고리즘 및 프로그램 소스</a:t>
            </a:r>
            <a:endParaRPr lang="en-US" altLang="ko-KR" sz="2400" b="1" dirty="0">
              <a:solidFill>
                <a:schemeClr val="accent2">
                  <a:lumMod val="75000"/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33D0A-C84E-7A7A-FD49-6D28475D9CC6}"/>
              </a:ext>
            </a:extLst>
          </p:cNvPr>
          <p:cNvSpPr txBox="1"/>
          <p:nvPr/>
        </p:nvSpPr>
        <p:spPr>
          <a:xfrm>
            <a:off x="9896531" y="22171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알고리즘 구현 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6FEC8-6759-1E61-3F35-13C7A4444B21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5701469" y="406383"/>
            <a:ext cx="4195062" cy="4635"/>
          </a:xfrm>
          <a:prstGeom prst="line">
            <a:avLst/>
          </a:prstGeom>
          <a:ln w="190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6BC0C02-AC88-98A8-0F3D-0830052D4632}"/>
              </a:ext>
            </a:extLst>
          </p:cNvPr>
          <p:cNvGrpSpPr/>
          <p:nvPr/>
        </p:nvGrpSpPr>
        <p:grpSpPr>
          <a:xfrm>
            <a:off x="3061001" y="1219787"/>
            <a:ext cx="1507081" cy="880506"/>
            <a:chOff x="3061001" y="1219787"/>
            <a:chExt cx="1507081" cy="88050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11AEB68-DA9F-E7B4-D8D2-4E02C16A48D1}"/>
                </a:ext>
              </a:extLst>
            </p:cNvPr>
            <p:cNvSpPr/>
            <p:nvPr/>
          </p:nvSpPr>
          <p:spPr>
            <a:xfrm>
              <a:off x="3061001" y="1219787"/>
              <a:ext cx="1507081" cy="88050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2BB522-DC3A-277D-EA3C-E576648F6503}"/>
                </a:ext>
              </a:extLst>
            </p:cNvPr>
            <p:cNvSpPr txBox="1"/>
            <p:nvPr/>
          </p:nvSpPr>
          <p:spPr>
            <a:xfrm>
              <a:off x="3346907" y="1462540"/>
              <a:ext cx="964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SETUP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03F3488-8BF4-D1B4-FE58-9C380D9FC3BB}"/>
              </a:ext>
            </a:extLst>
          </p:cNvPr>
          <p:cNvGrpSpPr/>
          <p:nvPr/>
        </p:nvGrpSpPr>
        <p:grpSpPr>
          <a:xfrm>
            <a:off x="3247450" y="2409987"/>
            <a:ext cx="1902226" cy="990944"/>
            <a:chOff x="3247450" y="2409987"/>
            <a:chExt cx="1902226" cy="990944"/>
          </a:xfrm>
        </p:grpSpPr>
        <p:sp>
          <p:nvSpPr>
            <p:cNvPr id="152" name="순서도: 데이터 151">
              <a:extLst>
                <a:ext uri="{FF2B5EF4-FFF2-40B4-BE49-F238E27FC236}">
                  <a16:creationId xmlns:a16="http://schemas.microsoft.com/office/drawing/2014/main" id="{1EDC4BB6-A4BF-736C-B6C9-7361410D4667}"/>
                </a:ext>
              </a:extLst>
            </p:cNvPr>
            <p:cNvSpPr/>
            <p:nvPr/>
          </p:nvSpPr>
          <p:spPr>
            <a:xfrm>
              <a:off x="3247450" y="2409987"/>
              <a:ext cx="1902226" cy="990944"/>
            </a:xfrm>
            <a:prstGeom prst="flowChartInputOutp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FF4C27-7A4F-C761-853F-ABA2A0A46AC2}"/>
                </a:ext>
              </a:extLst>
            </p:cNvPr>
            <p:cNvSpPr txBox="1"/>
            <p:nvPr/>
          </p:nvSpPr>
          <p:spPr>
            <a:xfrm>
              <a:off x="3512626" y="2671509"/>
              <a:ext cx="1630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SDA_OLED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A3D35578-528A-46D2-87BC-557981523547}"/>
              </a:ext>
            </a:extLst>
          </p:cNvPr>
          <p:cNvGrpSpPr/>
          <p:nvPr/>
        </p:nvGrpSpPr>
        <p:grpSpPr>
          <a:xfrm>
            <a:off x="3366400" y="5362796"/>
            <a:ext cx="1704975" cy="990600"/>
            <a:chOff x="3366400" y="5362796"/>
            <a:chExt cx="1704975" cy="9906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C7A639A-7BF1-5404-F88D-294079043E5D}"/>
                </a:ext>
              </a:extLst>
            </p:cNvPr>
            <p:cNvSpPr/>
            <p:nvPr/>
          </p:nvSpPr>
          <p:spPr>
            <a:xfrm>
              <a:off x="3366400" y="5362796"/>
              <a:ext cx="1704975" cy="990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53CB6E-BA7C-61FC-7B18-D78316D9F0F5}"/>
                </a:ext>
              </a:extLst>
            </p:cNvPr>
            <p:cNvSpPr txBox="1"/>
            <p:nvPr/>
          </p:nvSpPr>
          <p:spPr>
            <a:xfrm>
              <a:off x="3490127" y="5560477"/>
              <a:ext cx="1467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PASSWORD</a:t>
              </a:r>
            </a:p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MODE</a:t>
              </a: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BBB5845-6E8B-9D00-C576-3B9EE3AA495C}"/>
              </a:ext>
            </a:extLst>
          </p:cNvPr>
          <p:cNvGrpSpPr/>
          <p:nvPr/>
        </p:nvGrpSpPr>
        <p:grpSpPr>
          <a:xfrm>
            <a:off x="5639030" y="1090734"/>
            <a:ext cx="1704975" cy="990600"/>
            <a:chOff x="5639030" y="1090734"/>
            <a:chExt cx="1704975" cy="9906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DB8E6A0-E454-7563-48DE-AA6D4E9E9DE5}"/>
                </a:ext>
              </a:extLst>
            </p:cNvPr>
            <p:cNvSpPr/>
            <p:nvPr/>
          </p:nvSpPr>
          <p:spPr>
            <a:xfrm>
              <a:off x="5639030" y="1090734"/>
              <a:ext cx="1704975" cy="990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5C690-BBB3-E7C5-C35E-3FEAE30AD3B1}"/>
                </a:ext>
              </a:extLst>
            </p:cNvPr>
            <p:cNvSpPr txBox="1"/>
            <p:nvPr/>
          </p:nvSpPr>
          <p:spPr>
            <a:xfrm>
              <a:off x="5969130" y="1232091"/>
              <a:ext cx="10447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CLOSE </a:t>
              </a:r>
            </a:p>
            <a:p>
              <a:pPr algn="ctr"/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DOOR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FD1D7D59-0DB5-9DE4-5A56-1970F37D8E87}"/>
              </a:ext>
            </a:extLst>
          </p:cNvPr>
          <p:cNvGrpSpPr/>
          <p:nvPr/>
        </p:nvGrpSpPr>
        <p:grpSpPr>
          <a:xfrm>
            <a:off x="9256585" y="3896749"/>
            <a:ext cx="1704975" cy="990600"/>
            <a:chOff x="9256585" y="3896749"/>
            <a:chExt cx="1704975" cy="9906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48ADD29-4EA4-12FB-AA19-C7D1968F0DB9}"/>
                </a:ext>
              </a:extLst>
            </p:cNvPr>
            <p:cNvSpPr/>
            <p:nvPr/>
          </p:nvSpPr>
          <p:spPr>
            <a:xfrm>
              <a:off x="9256585" y="3896749"/>
              <a:ext cx="1704975" cy="990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C40A7D-2A61-4171-8C05-0E7DEECF2A81}"/>
                </a:ext>
              </a:extLst>
            </p:cNvPr>
            <p:cNvSpPr txBox="1"/>
            <p:nvPr/>
          </p:nvSpPr>
          <p:spPr>
            <a:xfrm>
              <a:off x="9622402" y="4021927"/>
              <a:ext cx="9733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OPEN </a:t>
              </a:r>
            </a:p>
            <a:p>
              <a:pPr algn="ctr"/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DOOR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591223B-BAF8-DE07-AB50-9684D7075F3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814542" y="2100293"/>
            <a:ext cx="0" cy="3250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CB539F67-500C-3FD0-968A-A805D841349D}"/>
              </a:ext>
            </a:extLst>
          </p:cNvPr>
          <p:cNvGrpSpPr/>
          <p:nvPr/>
        </p:nvGrpSpPr>
        <p:grpSpPr>
          <a:xfrm>
            <a:off x="9322249" y="1108385"/>
            <a:ext cx="1589520" cy="968660"/>
            <a:chOff x="9322249" y="1108385"/>
            <a:chExt cx="1589520" cy="968660"/>
          </a:xfrm>
        </p:grpSpPr>
        <p:sp>
          <p:nvSpPr>
            <p:cNvPr id="216" name="사각형: 둥근 모서리 215">
              <a:extLst>
                <a:ext uri="{FF2B5EF4-FFF2-40B4-BE49-F238E27FC236}">
                  <a16:creationId xmlns:a16="http://schemas.microsoft.com/office/drawing/2014/main" id="{8114A29E-10C4-ABDD-FBDA-C1D82AC7D6C7}"/>
                </a:ext>
              </a:extLst>
            </p:cNvPr>
            <p:cNvSpPr/>
            <p:nvPr/>
          </p:nvSpPr>
          <p:spPr>
            <a:xfrm>
              <a:off x="9322249" y="1108385"/>
              <a:ext cx="1589520" cy="9686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BC7710-7F8D-54C1-EE61-1C7AFBE97CF2}"/>
                </a:ext>
              </a:extLst>
            </p:cNvPr>
            <p:cNvSpPr txBox="1"/>
            <p:nvPr/>
          </p:nvSpPr>
          <p:spPr>
            <a:xfrm>
              <a:off x="9381974" y="1298723"/>
              <a:ext cx="1470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Checking</a:t>
              </a:r>
            </a:p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30sec’</a:t>
              </a:r>
              <a:endParaRPr lang="ko-KR" alt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53498551-398F-1CC4-4643-BDAB7041BCFF}"/>
              </a:ext>
            </a:extLst>
          </p:cNvPr>
          <p:cNvGrpSpPr/>
          <p:nvPr/>
        </p:nvGrpSpPr>
        <p:grpSpPr>
          <a:xfrm>
            <a:off x="5071375" y="5468710"/>
            <a:ext cx="1942528" cy="758345"/>
            <a:chOff x="5071375" y="5468710"/>
            <a:chExt cx="1942528" cy="758345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13E8EF3C-A28D-9D59-4960-D715A5C23FDD}"/>
                </a:ext>
              </a:extLst>
            </p:cNvPr>
            <p:cNvGrpSpPr/>
            <p:nvPr/>
          </p:nvGrpSpPr>
          <p:grpSpPr>
            <a:xfrm>
              <a:off x="5740273" y="5468710"/>
              <a:ext cx="1273630" cy="758345"/>
              <a:chOff x="5740273" y="5468710"/>
              <a:chExt cx="1273630" cy="758345"/>
            </a:xfrm>
          </p:grpSpPr>
          <p:sp>
            <p:nvSpPr>
              <p:cNvPr id="106" name="순서도: 판단 105">
                <a:extLst>
                  <a:ext uri="{FF2B5EF4-FFF2-40B4-BE49-F238E27FC236}">
                    <a16:creationId xmlns:a16="http://schemas.microsoft.com/office/drawing/2014/main" id="{9B20E2B1-815C-BDDE-42A6-F68243482E99}"/>
                  </a:ext>
                </a:extLst>
              </p:cNvPr>
              <p:cNvSpPr/>
              <p:nvPr/>
            </p:nvSpPr>
            <p:spPr>
              <a:xfrm>
                <a:off x="5791947" y="5468710"/>
                <a:ext cx="1172301" cy="758345"/>
              </a:xfrm>
              <a:prstGeom prst="flowChartDecis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AA3B13-2D41-9FE3-FEFB-71544A14DD71}"/>
                  </a:ext>
                </a:extLst>
              </p:cNvPr>
              <p:cNvSpPr txBox="1"/>
              <p:nvPr/>
            </p:nvSpPr>
            <p:spPr>
              <a:xfrm>
                <a:off x="5740273" y="5666865"/>
                <a:ext cx="1273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Correct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E0C66FC-C528-AC14-9339-A68F4D35DA01}"/>
                </a:ext>
              </a:extLst>
            </p:cNvPr>
            <p:cNvCxnSpPr>
              <a:cxnSpLocks/>
              <a:stCxn id="16" idx="3"/>
              <a:endCxn id="106" idx="1"/>
            </p:cNvCxnSpPr>
            <p:nvPr/>
          </p:nvCxnSpPr>
          <p:spPr>
            <a:xfrm flipV="1">
              <a:off x="5071375" y="5847883"/>
              <a:ext cx="720572" cy="1021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2AC6A25-61DF-C387-1CB6-1AF248FF2836}"/>
              </a:ext>
            </a:extLst>
          </p:cNvPr>
          <p:cNvGrpSpPr/>
          <p:nvPr/>
        </p:nvGrpSpPr>
        <p:grpSpPr>
          <a:xfrm>
            <a:off x="1837026" y="4920260"/>
            <a:ext cx="1529375" cy="937837"/>
            <a:chOff x="1837026" y="4920260"/>
            <a:chExt cx="1529375" cy="937837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3EF7C622-639D-A0F2-6E21-8EC3E85F6ED6}"/>
                </a:ext>
              </a:extLst>
            </p:cNvPr>
            <p:cNvGrpSpPr/>
            <p:nvPr/>
          </p:nvGrpSpPr>
          <p:grpSpPr>
            <a:xfrm>
              <a:off x="1837026" y="4920260"/>
              <a:ext cx="1273630" cy="758345"/>
              <a:chOff x="1837026" y="4920260"/>
              <a:chExt cx="1273630" cy="758345"/>
            </a:xfrm>
          </p:grpSpPr>
          <p:sp>
            <p:nvSpPr>
              <p:cNvPr id="116" name="순서도: 판단 115">
                <a:extLst>
                  <a:ext uri="{FF2B5EF4-FFF2-40B4-BE49-F238E27FC236}">
                    <a16:creationId xmlns:a16="http://schemas.microsoft.com/office/drawing/2014/main" id="{08511C05-71CA-405D-DBE6-9C059137ACCD}"/>
                  </a:ext>
                </a:extLst>
              </p:cNvPr>
              <p:cNvSpPr/>
              <p:nvPr/>
            </p:nvSpPr>
            <p:spPr>
              <a:xfrm>
                <a:off x="1888700" y="4920260"/>
                <a:ext cx="1172301" cy="758345"/>
              </a:xfrm>
              <a:prstGeom prst="flowChartDecis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5FF76F6-5941-3A47-3FBD-B22E516CB151}"/>
                  </a:ext>
                </a:extLst>
              </p:cNvPr>
              <p:cNvSpPr txBox="1"/>
              <p:nvPr/>
            </p:nvSpPr>
            <p:spPr>
              <a:xfrm>
                <a:off x="1837026" y="5130155"/>
                <a:ext cx="1273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Incorrect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447DB593-63AA-E0A9-44F9-354CBAB7F3FF}"/>
                </a:ext>
              </a:extLst>
            </p:cNvPr>
            <p:cNvCxnSpPr>
              <a:cxnSpLocks/>
              <a:stCxn id="16" idx="1"/>
              <a:endCxn id="116" idx="2"/>
            </p:cNvCxnSpPr>
            <p:nvPr/>
          </p:nvCxnSpPr>
          <p:spPr>
            <a:xfrm rot="10800000">
              <a:off x="2474852" y="5678606"/>
              <a:ext cx="891549" cy="179491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0A25AD73-F87F-277D-52B6-3A0C3506A5F7}"/>
              </a:ext>
            </a:extLst>
          </p:cNvPr>
          <p:cNvCxnSpPr>
            <a:cxnSpLocks/>
            <a:stCxn id="66" idx="3"/>
            <a:endCxn id="21" idx="1"/>
          </p:cNvCxnSpPr>
          <p:nvPr/>
        </p:nvCxnSpPr>
        <p:spPr>
          <a:xfrm>
            <a:off x="7365679" y="3523151"/>
            <a:ext cx="1890906" cy="868898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5E031CBB-CDD9-A38A-F376-1C394F3F9B9D}"/>
              </a:ext>
            </a:extLst>
          </p:cNvPr>
          <p:cNvGrpSpPr/>
          <p:nvPr/>
        </p:nvGrpSpPr>
        <p:grpSpPr>
          <a:xfrm>
            <a:off x="5962423" y="3083379"/>
            <a:ext cx="1403256" cy="879544"/>
            <a:chOff x="5962423" y="3083379"/>
            <a:chExt cx="1403256" cy="879544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2D3A372C-5749-75E7-A50A-3283D8922DF8}"/>
                </a:ext>
              </a:extLst>
            </p:cNvPr>
            <p:cNvSpPr/>
            <p:nvPr/>
          </p:nvSpPr>
          <p:spPr>
            <a:xfrm>
              <a:off x="5962423" y="3083379"/>
              <a:ext cx="1403256" cy="879544"/>
            </a:xfrm>
            <a:prstGeom prst="flowChartDecis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AB7B221-BF95-147B-8E63-B1C068833714}"/>
                </a:ext>
              </a:extLst>
            </p:cNvPr>
            <p:cNvSpPr txBox="1"/>
            <p:nvPr/>
          </p:nvSpPr>
          <p:spPr>
            <a:xfrm>
              <a:off x="6114926" y="3230717"/>
              <a:ext cx="1088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Open</a:t>
              </a:r>
            </a:p>
            <a:p>
              <a:pPr algn="ctr"/>
              <a:r>
                <a:rPr lang="en-US" altLang="ko-KR" sz="1600" b="1" dirty="0">
                  <a:solidFill>
                    <a:schemeClr val="accent2">
                      <a:lumMod val="50000"/>
                    </a:schemeClr>
                  </a:solidFill>
                </a:rPr>
                <a:t>Button</a:t>
              </a:r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74D73E4-F80B-2773-14F3-3FAABFB854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688" y="1592715"/>
            <a:ext cx="885342" cy="822667"/>
          </a:xfrm>
          <a:prstGeom prst="bentConnector3">
            <a:avLst>
              <a:gd name="adj1" fmla="val 100076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19AC3ACC-DDFF-3B9A-1537-3B22D193D79D}"/>
              </a:ext>
            </a:extLst>
          </p:cNvPr>
          <p:cNvCxnSpPr>
            <a:cxnSpLocks/>
            <a:stCxn id="116" idx="0"/>
            <a:endCxn id="152" idx="2"/>
          </p:cNvCxnSpPr>
          <p:nvPr/>
        </p:nvCxnSpPr>
        <p:spPr>
          <a:xfrm rot="5400000" flipH="1" flipV="1">
            <a:off x="1948862" y="3431449"/>
            <a:ext cx="2014801" cy="962822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3ABCEA53-ABE5-3A27-DCEC-70E1F9FBDFDD}"/>
              </a:ext>
            </a:extLst>
          </p:cNvPr>
          <p:cNvCxnSpPr>
            <a:cxnSpLocks/>
            <a:stCxn id="106" idx="3"/>
            <a:endCxn id="21" idx="2"/>
          </p:cNvCxnSpPr>
          <p:nvPr/>
        </p:nvCxnSpPr>
        <p:spPr>
          <a:xfrm flipV="1">
            <a:off x="6964248" y="4887349"/>
            <a:ext cx="3144825" cy="960534"/>
          </a:xfrm>
          <a:prstGeom prst="bent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0DD117D9-1158-D6B1-3E19-A903A5065727}"/>
              </a:ext>
            </a:extLst>
          </p:cNvPr>
          <p:cNvCxnSpPr>
            <a:cxnSpLocks/>
            <a:stCxn id="66" idx="1"/>
            <a:endCxn id="152" idx="5"/>
          </p:cNvCxnSpPr>
          <p:nvPr/>
        </p:nvCxnSpPr>
        <p:spPr>
          <a:xfrm rot="10800000">
            <a:off x="4959453" y="2905459"/>
            <a:ext cx="1002970" cy="61769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6D417A69-650B-AE30-C30A-2BA73EA7FB1A}"/>
              </a:ext>
            </a:extLst>
          </p:cNvPr>
          <p:cNvGrpSpPr/>
          <p:nvPr/>
        </p:nvGrpSpPr>
        <p:grpSpPr>
          <a:xfrm>
            <a:off x="3492130" y="3400931"/>
            <a:ext cx="1412866" cy="1961865"/>
            <a:chOff x="3492130" y="3400931"/>
            <a:chExt cx="1412866" cy="1961865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C8752DF-7B69-F408-A601-C395A21526DC}"/>
                </a:ext>
              </a:extLst>
            </p:cNvPr>
            <p:cNvCxnSpPr>
              <a:cxnSpLocks/>
              <a:stCxn id="104" idx="2"/>
              <a:endCxn id="16" idx="0"/>
            </p:cNvCxnSpPr>
            <p:nvPr/>
          </p:nvCxnSpPr>
          <p:spPr>
            <a:xfrm>
              <a:off x="4198563" y="4792658"/>
              <a:ext cx="20325" cy="57013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3E682408-F3A3-197B-B170-AECB584E2FF9}"/>
                </a:ext>
              </a:extLst>
            </p:cNvPr>
            <p:cNvGrpSpPr/>
            <p:nvPr/>
          </p:nvGrpSpPr>
          <p:grpSpPr>
            <a:xfrm>
              <a:off x="3492130" y="3843466"/>
              <a:ext cx="1412866" cy="949192"/>
              <a:chOff x="3492130" y="3843466"/>
              <a:chExt cx="1412866" cy="949192"/>
            </a:xfrm>
          </p:grpSpPr>
          <p:sp>
            <p:nvSpPr>
              <p:cNvPr id="104" name="순서도: 판단 103">
                <a:extLst>
                  <a:ext uri="{FF2B5EF4-FFF2-40B4-BE49-F238E27FC236}">
                    <a16:creationId xmlns:a16="http://schemas.microsoft.com/office/drawing/2014/main" id="{59A8B8FC-882E-54A5-1898-F463A5607959}"/>
                  </a:ext>
                </a:extLst>
              </p:cNvPr>
              <p:cNvSpPr/>
              <p:nvPr/>
            </p:nvSpPr>
            <p:spPr>
              <a:xfrm>
                <a:off x="3492130" y="3843466"/>
                <a:ext cx="1412866" cy="949192"/>
              </a:xfrm>
              <a:prstGeom prst="flowChartDecis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12A93AC-2D7C-EC27-0B48-A884EDF51D10}"/>
                  </a:ext>
                </a:extLst>
              </p:cNvPr>
              <p:cNvSpPr txBox="1"/>
              <p:nvPr/>
            </p:nvSpPr>
            <p:spPr>
              <a:xfrm>
                <a:off x="3814383" y="4010202"/>
                <a:ext cx="8490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Enter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Button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9300DD84-22D0-969B-2CFA-FBEC8191CEE7}"/>
                </a:ext>
              </a:extLst>
            </p:cNvPr>
            <p:cNvCxnSpPr>
              <a:cxnSpLocks/>
              <a:stCxn id="104" idx="0"/>
              <a:endCxn id="152" idx="4"/>
            </p:cNvCxnSpPr>
            <p:nvPr/>
          </p:nvCxnSpPr>
          <p:spPr>
            <a:xfrm flipV="1">
              <a:off x="4198563" y="3400931"/>
              <a:ext cx="0" cy="442535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F2DFE8EF-2CF0-5645-4877-7DAF786C82B2}"/>
              </a:ext>
            </a:extLst>
          </p:cNvPr>
          <p:cNvGrpSpPr/>
          <p:nvPr/>
        </p:nvGrpSpPr>
        <p:grpSpPr>
          <a:xfrm>
            <a:off x="7344005" y="1158265"/>
            <a:ext cx="1978244" cy="868899"/>
            <a:chOff x="7344005" y="1158265"/>
            <a:chExt cx="1978244" cy="868899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6C9637F-C8AC-412F-FC7E-2F26EDA8E502}"/>
                </a:ext>
              </a:extLst>
            </p:cNvPr>
            <p:cNvCxnSpPr>
              <a:cxnSpLocks/>
              <a:stCxn id="216" idx="1"/>
              <a:endCxn id="13" idx="3"/>
            </p:cNvCxnSpPr>
            <p:nvPr/>
          </p:nvCxnSpPr>
          <p:spPr>
            <a:xfrm flipH="1" flipV="1">
              <a:off x="7344005" y="1586034"/>
              <a:ext cx="1978244" cy="668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B050D0FF-1328-065D-FCA2-F58192013253}"/>
                </a:ext>
              </a:extLst>
            </p:cNvPr>
            <p:cNvGrpSpPr/>
            <p:nvPr/>
          </p:nvGrpSpPr>
          <p:grpSpPr>
            <a:xfrm>
              <a:off x="7740227" y="1158265"/>
              <a:ext cx="1349452" cy="868899"/>
              <a:chOff x="7740227" y="1158265"/>
              <a:chExt cx="1349452" cy="868899"/>
            </a:xfrm>
          </p:grpSpPr>
          <p:sp>
            <p:nvSpPr>
              <p:cNvPr id="70" name="순서도: 판단 69">
                <a:extLst>
                  <a:ext uri="{FF2B5EF4-FFF2-40B4-BE49-F238E27FC236}">
                    <a16:creationId xmlns:a16="http://schemas.microsoft.com/office/drawing/2014/main" id="{90ED1206-AACD-E835-1B5D-8D7243EAEA16}"/>
                  </a:ext>
                </a:extLst>
              </p:cNvPr>
              <p:cNvSpPr/>
              <p:nvPr/>
            </p:nvSpPr>
            <p:spPr>
              <a:xfrm>
                <a:off x="7740227" y="1158265"/>
                <a:ext cx="1349452" cy="868899"/>
              </a:xfrm>
              <a:prstGeom prst="flowChartDecis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225D9E7F-FB0C-999C-62CA-CFC35C51BDEE}"/>
                  </a:ext>
                </a:extLst>
              </p:cNvPr>
              <p:cNvSpPr txBox="1"/>
              <p:nvPr/>
            </p:nvSpPr>
            <p:spPr>
              <a:xfrm>
                <a:off x="7900002" y="1273753"/>
                <a:ext cx="1088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Open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Button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590B2BF5-1D20-85D5-4D14-87F74AF20C76}"/>
              </a:ext>
            </a:extLst>
          </p:cNvPr>
          <p:cNvCxnSpPr>
            <a:cxnSpLocks/>
            <a:stCxn id="21" idx="0"/>
            <a:endCxn id="216" idx="2"/>
          </p:cNvCxnSpPr>
          <p:nvPr/>
        </p:nvCxnSpPr>
        <p:spPr>
          <a:xfrm flipV="1">
            <a:off x="10109073" y="2077045"/>
            <a:ext cx="7936" cy="181970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617</Words>
  <Application>Microsoft Office PowerPoint</Application>
  <PresentationFormat>와이드스크린</PresentationFormat>
  <Paragraphs>230</Paragraphs>
  <Slides>26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돋움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태의</dc:creator>
  <cp:lastModifiedBy>태의 홍</cp:lastModifiedBy>
  <cp:revision>19</cp:revision>
  <dcterms:created xsi:type="dcterms:W3CDTF">2023-06-12T15:52:12Z</dcterms:created>
  <dcterms:modified xsi:type="dcterms:W3CDTF">2023-06-21T20:15:14Z</dcterms:modified>
</cp:coreProperties>
</file>